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ED89-BC3C-4EE1-89FF-6CD02E73F097}" type="datetimeFigureOut">
              <a:rPr lang="pl-PL" smtClean="0"/>
              <a:t>2015-05-21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65A-16D9-4D46-B399-194BA590EE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584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ED89-BC3C-4EE1-89FF-6CD02E73F097}" type="datetimeFigureOut">
              <a:rPr lang="pl-PL" smtClean="0"/>
              <a:t>2015-05-21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65A-16D9-4D46-B399-194BA590EE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39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ED89-BC3C-4EE1-89FF-6CD02E73F097}" type="datetimeFigureOut">
              <a:rPr lang="pl-PL" smtClean="0"/>
              <a:t>2015-05-21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65A-16D9-4D46-B399-194BA590EE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72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ED89-BC3C-4EE1-89FF-6CD02E73F097}" type="datetimeFigureOut">
              <a:rPr lang="pl-PL" smtClean="0"/>
              <a:t>2015-05-21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65A-16D9-4D46-B399-194BA590EE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4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ED89-BC3C-4EE1-89FF-6CD02E73F097}" type="datetimeFigureOut">
              <a:rPr lang="pl-PL" smtClean="0"/>
              <a:t>2015-05-21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65A-16D9-4D46-B399-194BA590EE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79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ED89-BC3C-4EE1-89FF-6CD02E73F097}" type="datetimeFigureOut">
              <a:rPr lang="pl-PL" smtClean="0"/>
              <a:t>2015-05-21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65A-16D9-4D46-B399-194BA590EE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95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ED89-BC3C-4EE1-89FF-6CD02E73F097}" type="datetimeFigureOut">
              <a:rPr lang="pl-PL" smtClean="0"/>
              <a:t>2015-05-21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65A-16D9-4D46-B399-194BA590EE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40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ED89-BC3C-4EE1-89FF-6CD02E73F097}" type="datetimeFigureOut">
              <a:rPr lang="pl-PL" smtClean="0"/>
              <a:t>2015-05-21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65A-16D9-4D46-B399-194BA590EE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90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ED89-BC3C-4EE1-89FF-6CD02E73F097}" type="datetimeFigureOut">
              <a:rPr lang="pl-PL" smtClean="0"/>
              <a:t>2015-05-21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65A-16D9-4D46-B399-194BA590EE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019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ED89-BC3C-4EE1-89FF-6CD02E73F097}" type="datetimeFigureOut">
              <a:rPr lang="pl-PL" smtClean="0"/>
              <a:t>2015-05-21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65A-16D9-4D46-B399-194BA590EE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48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ED89-BC3C-4EE1-89FF-6CD02E73F097}" type="datetimeFigureOut">
              <a:rPr lang="pl-PL" smtClean="0"/>
              <a:t>2015-05-21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165A-16D9-4D46-B399-194BA590EE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79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CED89-BC3C-4EE1-89FF-6CD02E73F097}" type="datetimeFigureOut">
              <a:rPr lang="pl-PL" smtClean="0"/>
              <a:t>2015-05-21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6165A-16D9-4D46-B399-194BA590EEB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78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4586"/>
            <a:ext cx="8892480" cy="3888431"/>
          </a:xfrm>
        </p:spPr>
        <p:txBody>
          <a:bodyPr>
            <a:noAutofit/>
          </a:bodyPr>
          <a:lstStyle/>
          <a:p>
            <a:pPr algn="l"/>
            <a:r>
              <a:rPr lang="pl-PL" sz="9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Ksiądz Jan Góralik</a:t>
            </a:r>
            <a:endParaRPr lang="pl-PL" sz="9600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16832"/>
            <a:ext cx="3439048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Odpust w Orawce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24 czerwca br. odbył się w Orawce tradycyjny odpust "pasterski" - Pastuszkowie orawscy cieszą się z rozpoczynającego się lata i z tej racji urządzają tzw. uczty pasterskie. Bydełko wypędzają w dzień narodzenia św. Jana Chrzciciela przed świtem, około północy, na pastwiska jeszcze nie tknięte, tzw. "calizny" i podczas spokojnego pasienia się trzody, weselą się i goszczą przy ogniskach w kolibach (namiotach) na ten cel zawczasu z choiny świerkowej, pręcików wierzbowych lub gajowych przez nich </a:t>
            </a:r>
            <a:r>
              <a:rPr lang="pl-PL" dirty="0" smtClean="0"/>
              <a:t>przygotowanych</a:t>
            </a:r>
          </a:p>
          <a:p>
            <a:pPr marL="0" indent="0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dirty="0"/>
              <a:t>Uroczystą sumę odpustową odprawił z asystą sam ks. dr Senator, zaś kazanie podniosłe wygłosił rodzony brat ks. Senatora, ks. kan. Karol Machy z Lipnicy Wielkiej. Obecne było wraz z ks. dziek. Janem Góralikiem całe Duchowieństwo orawskie, udzielając w Sakramencie Pokuty pociech religijnych wiernym, którzy corocznie z wielką troską zdążają do Orawki , jako do Mekki orawskiej, na odpust świętojański.</a:t>
            </a:r>
          </a:p>
          <a:p>
            <a:pPr algn="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32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90442"/>
            <a:ext cx="9877398" cy="6957392"/>
          </a:xfrm>
        </p:spPr>
      </p:pic>
    </p:spTree>
    <p:extLst>
      <p:ext uri="{BB962C8B-B14F-4D97-AF65-F5344CB8AC3E}">
        <p14:creationId xmlns:p14="http://schemas.microsoft.com/office/powerpoint/2010/main" val="41843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Zatrzymanie ks. Jana Góralika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dirty="0"/>
              <a:t>1 września 1939 roku przez Podwilk przemieszczały się w głąb Polski oddziały wojsk niemieckich. W nocy w pobliżu kościoła został zastrzelony oficer niemiecki znany z </a:t>
            </a:r>
            <a:r>
              <a:rPr lang="pl-PL" sz="2400" dirty="0" err="1" smtClean="0"/>
              <a:t>bezwględności</a:t>
            </a:r>
            <a:r>
              <a:rPr lang="pl-PL" sz="2400" dirty="0" smtClean="0"/>
              <a:t> . </a:t>
            </a:r>
            <a:r>
              <a:rPr lang="pl-PL" sz="2400" dirty="0"/>
              <a:t>Sytuacja ta spowodowała, że jednego dnia przeprowadzano </a:t>
            </a:r>
            <a:r>
              <a:rPr lang="pl-PL" sz="2400" dirty="0" smtClean="0"/>
              <a:t>łapankę , w </a:t>
            </a:r>
            <a:r>
              <a:rPr lang="pl-PL" sz="2400" dirty="0"/>
              <a:t>wyniku której  zatrzymano 20 mieszkańców Wysokiej i Spytkowic  oraz 60 mieszkańców Orawy. Według  przekazów istnieje też wersja, że niemieccy żołnierze przeprowadzili rewizje domów i znaleźli mundury koloru zielonego, co upewniło ich w przekonaniu, że żołnierze polscy są przebrani za cywilów. Mundury te należały do miejscowej </a:t>
            </a:r>
            <a:r>
              <a:rPr lang="pl-PL" sz="2400" dirty="0" smtClean="0"/>
              <a:t>orkiestry . Niemcy </a:t>
            </a:r>
            <a:r>
              <a:rPr lang="pl-PL" sz="2400" dirty="0"/>
              <a:t>podejrzewali, że zabójstwo oficera mogło odbyć się z inicjatywy proboszcza.</a:t>
            </a:r>
            <a:br>
              <a:rPr lang="pl-PL" sz="2400" dirty="0"/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643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772612" cy="6858000"/>
          </a:xfrm>
        </p:spPr>
      </p:pic>
    </p:spTree>
    <p:extLst>
      <p:ext uri="{BB962C8B-B14F-4D97-AF65-F5344CB8AC3E}">
        <p14:creationId xmlns:p14="http://schemas.microsoft.com/office/powerpoint/2010/main" val="25494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5000">
              <a:srgbClr val="9CB86E"/>
            </a:gs>
            <a:gs pos="100000">
              <a:srgbClr val="156B13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63111"/>
            <a:ext cx="8229600" cy="6408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000" dirty="0"/>
              <a:t>Rankiem Niemcy podpalili kilka domostw, aresztowali około setki chłopów. Tragizm tych wydarzeń został zawarty w relacji jednej z mieszkanek Podwilka, nastoletniej wówczas Cecylii Czyszczoń: Ludzie bardzo bali się wojny i dlatego licznie przystępowali do spowiedzi, każdy liczył się z tym, że może zginąć i w tej sytuacji chciał pojednać się z Bogiem. Około południa, gdy ks. Góralik i ks. </a:t>
            </a:r>
            <a:r>
              <a:rPr lang="pl-PL" sz="2000" dirty="0" err="1"/>
              <a:t>Hübner</a:t>
            </a:r>
            <a:r>
              <a:rPr lang="pl-PL" sz="2000" dirty="0"/>
              <a:t> usługiwali w konfesjonałach do kościoła weszło dwóch żołnierzy niemieckich. Podeszli oni do księdza proboszcza i rozmawiali z nim przez chwilę. W kolejce do konfesjonału stało wtedy jeszcze jakieś piętnaście osób. Po wymianie kilku zdań Niemcy odeszli od konfesjonału i spacerowali po kościele. Gdy jeszcze ok. piątka parafian oczekiwała na spowiedź, Niemcy po raz drugi podeszli do księdza Góralika. Jak się okazało proboszcz w rozmowie z żołnierzami, przekonywał ich do tego by pozwolono mu dokończyć spowiedź. Wiedział, że gdy go zabiorą już nikt nie usłuży parafianom. I udało mu się ich przekonać. Potem po usłyszeniu słowa „</a:t>
            </a:r>
            <a:r>
              <a:rPr lang="pl-PL" sz="2000" dirty="0" err="1"/>
              <a:t>kommen</a:t>
            </a:r>
            <a:r>
              <a:rPr lang="pl-PL" sz="2000" dirty="0"/>
              <a:t>” wyszedł z konfesjonału i został wyprowadzony z kościoła i skierowany do przeładunku jakichś skrzynek. Po zakończonym załadunku, chłopów wraz księżmi i organistą pognano pieszo to Trzciany (słow. </a:t>
            </a:r>
            <a:r>
              <a:rPr lang="pl-PL" sz="2000" dirty="0" err="1"/>
              <a:t>Trstená</a:t>
            </a:r>
            <a:r>
              <a:rPr lang="pl-PL" sz="2000" dirty="0"/>
              <a:t>) na Słowacji</a:t>
            </a:r>
          </a:p>
        </p:txBody>
      </p:sp>
    </p:spTree>
    <p:extLst>
      <p:ext uri="{BB962C8B-B14F-4D97-AF65-F5344CB8AC3E}">
        <p14:creationId xmlns:p14="http://schemas.microsoft.com/office/powerpoint/2010/main" val="20865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dirty="0"/>
              <a:t>Oto jak w skrócie wyglądały dalsze losy aresztowanych. Chłopów wkrótce zwolniono do domów. Od 8 grudnia 1939 r. księża z Podwilka przebywali w oflagu w </a:t>
            </a:r>
            <a:r>
              <a:rPr lang="pl-PL" dirty="0" err="1"/>
              <a:t>Rottenburgu</a:t>
            </a:r>
            <a:r>
              <a:rPr lang="pl-PL" dirty="0"/>
              <a:t> nad Fuldą. Potem trafili do obozu żołnierskiego w Kaiser-</a:t>
            </a:r>
            <a:r>
              <a:rPr lang="pl-PL" dirty="0" err="1"/>
              <a:t>Stainburch</a:t>
            </a:r>
            <a:r>
              <a:rPr lang="pl-PL" dirty="0"/>
              <a:t> a następnie do obozu oficerskiego w </a:t>
            </a:r>
            <a:r>
              <a:rPr lang="pl-PL" dirty="0" err="1"/>
              <a:t>Itzehoe</a:t>
            </a:r>
            <a:r>
              <a:rPr lang="pl-PL" dirty="0"/>
              <a:t> w północnych Niemczech nad kanałem Kolińskim. Tu dokładne daty nie są znane. 18 kwietnia 1940 r. księża trafili do Obozu Koncentracyjnego w Buchenwaldzie. Dzięki staraniom rodziny ks. </a:t>
            </a:r>
            <a:r>
              <a:rPr lang="pl-PL" dirty="0" err="1"/>
              <a:t>Hübner</a:t>
            </a:r>
            <a:r>
              <a:rPr lang="pl-PL" dirty="0"/>
              <a:t> został zwolniony z obozu 10 marca 1942 r. Do zakończenia II wojny światowej przebywał w rodzinnym Żywcu z zakazem pełnienia posługi kapłańskiej. 7 lipca 1942 r. grupa kapłanów wraz z ks. Góralikiem bydlęcymi wagonami została przewieziona do Obozu Koncentracyjnego w Dachau. 26 października 1942 r. ks. Góralik omdlał podczas pracy na </a:t>
            </a:r>
            <a:r>
              <a:rPr lang="pl-PL" dirty="0" err="1"/>
              <a:t>plantażach</a:t>
            </a:r>
            <a:r>
              <a:rPr lang="pl-PL" dirty="0"/>
              <a:t> i wkrótce potem zmarł w obozowym szpitalu.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89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Obóz w </a:t>
            </a:r>
            <a:r>
              <a:rPr lang="pl-PL" dirty="0" err="1" smtClean="0"/>
              <a:t>Bachau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636202" cy="4608635"/>
          </a:xfrm>
        </p:spPr>
      </p:pic>
    </p:spTree>
    <p:extLst>
      <p:ext uri="{BB962C8B-B14F-4D97-AF65-F5344CB8AC3E}">
        <p14:creationId xmlns:p14="http://schemas.microsoft.com/office/powerpoint/2010/main" val="406363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101084" cy="27432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52034"/>
            <a:ext cx="5005797" cy="302433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02453"/>
            <a:ext cx="4443435" cy="29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Wystawa "Śladami ks. Góralika" otwarta w skansenie w Zubrzycy Górnej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636912"/>
            <a:ext cx="7941568" cy="39498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/>
              <a:t>W niedzielę 8 grudnia 2013 r. w Muzeum - Orawskim Parku Etnograficznym w Zubrzycy Górnej otwarto wystawę fotograficzną "Śladami ks. </a:t>
            </a:r>
            <a:r>
              <a:rPr lang="pl-PL" sz="2600" dirty="0" err="1" smtClean="0"/>
              <a:t>Góralika"Już</a:t>
            </a:r>
            <a:r>
              <a:rPr lang="pl-PL" dirty="0" smtClean="0"/>
              <a:t> </a:t>
            </a:r>
            <a:r>
              <a:rPr lang="pl-PL" dirty="0"/>
              <a:t>samo miejsce ekspozycji jest wyjątkowe. Wystawę umiejscowiono w budynku starej plebanii z Podwilka, przeniesionej na teren skansenu przed dwoma laty, która wzniesiona została w 1935 r. przez... ks. Jana Góralika. Tym sposobem Dziekan Orawy po latach powrócił do swojego domu, w sposób symboliczny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97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C00000"/>
            </a:gs>
            <a:gs pos="61000">
              <a:schemeClr val="accent1">
                <a:lumMod val="50000"/>
              </a:schemeClr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992" y="521296"/>
            <a:ext cx="4341168" cy="6336704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dirty="0">
                <a:ea typeface="Calibri"/>
                <a:cs typeface="Times New Roman"/>
              </a:rPr>
              <a:t>Ksiądz dziekan Jan Góralik jest z jednym z wielkich męczenników hitlerowskiego systemu zagłady. Jego zasługi i męczeństwo dostrzegł polski kościół i dzięki relacjom towarzyszy obozowego potwierdzono fakt męczeńskiej śmierci. Na tablicy poświęconej ofiarom faszyzmu, umieszczonej w kościele Mariackim w Krakowie  widnieje nazwisko księdza Jana Góralika- proboszcza Podwilka i dziekana Orawy oraz miejsce i data śmierci – 26.10.1942 w  </a:t>
            </a:r>
            <a:r>
              <a:rPr lang="pl-PL" dirty="0" err="1">
                <a:ea typeface="Calibri"/>
                <a:cs typeface="Times New Roman"/>
              </a:rPr>
              <a:t>Dahau</a:t>
            </a:r>
            <a:r>
              <a:rPr lang="pl-PL" dirty="0">
                <a:ea typeface="Calibri"/>
                <a:cs typeface="Times New Roman"/>
              </a:rPr>
              <a:t>.</a:t>
            </a:r>
          </a:p>
          <a:p>
            <a:pPr algn="r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2851517" cy="475252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6165304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Tablica w Podwilku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12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/>
              <a:t>Urodził się 13 czerwca 1889 roku w </a:t>
            </a:r>
            <a:r>
              <a:rPr lang="pl-PL" dirty="0" err="1"/>
              <a:t>Staniątnikach</a:t>
            </a:r>
            <a:r>
              <a:rPr lang="pl-PL" dirty="0"/>
              <a:t> niedaleko krakowskich Niepołomic jako syn Antoniego i Marcjanny z domu </a:t>
            </a:r>
            <a:r>
              <a:rPr lang="pl-PL" dirty="0" err="1"/>
              <a:t>noszkowska.Świadectwo</a:t>
            </a:r>
            <a:r>
              <a:rPr lang="pl-PL" dirty="0"/>
              <a:t> dojrzałości zdobył w Gimnazjum </a:t>
            </a:r>
            <a:r>
              <a:rPr lang="pl-PL" dirty="0" err="1"/>
              <a:t>św.Anny</a:t>
            </a:r>
            <a:r>
              <a:rPr lang="pl-PL" dirty="0"/>
              <a:t> w </a:t>
            </a:r>
            <a:r>
              <a:rPr lang="pl-PL" dirty="0" err="1"/>
              <a:t>Krakowie.W</a:t>
            </a:r>
            <a:r>
              <a:rPr lang="pl-PL" dirty="0"/>
              <a:t> 1907 wstąpił na Wydział Teologiczny Uniwersytetu </a:t>
            </a:r>
            <a:r>
              <a:rPr lang="pl-PL" dirty="0" err="1"/>
              <a:t>Jagielońskiego</a:t>
            </a:r>
            <a:r>
              <a:rPr lang="pl-PL" dirty="0"/>
              <a:t> i po czterech latach studiów uzyskał święcenia </a:t>
            </a:r>
            <a:r>
              <a:rPr lang="pl-PL" dirty="0" err="1"/>
              <a:t>kapłańskie.Rozpoczął</a:t>
            </a:r>
            <a:r>
              <a:rPr lang="pl-PL" dirty="0"/>
              <a:t> posługę kapłańską jako wikariusz w kościele sióstr norbertanek w </a:t>
            </a:r>
            <a:r>
              <a:rPr lang="pl-PL" dirty="0" err="1"/>
              <a:t>Krakowie,a</a:t>
            </a:r>
            <a:r>
              <a:rPr lang="pl-PL" dirty="0"/>
              <a:t> w latach dwudziestych został proboszczem w </a:t>
            </a:r>
            <a:r>
              <a:rPr lang="pl-PL" dirty="0" err="1"/>
              <a:t>Podwilku,a</a:t>
            </a:r>
            <a:r>
              <a:rPr lang="pl-PL" dirty="0"/>
              <a:t> następnie,8 lutego 1928 roku otrzymał nominację na dziekana Dekanatu Orawy.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3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445624" cy="2808312"/>
          </a:xfrm>
        </p:spPr>
        <p:txBody>
          <a:bodyPr>
            <a:noAutofit/>
          </a:bodyPr>
          <a:lstStyle/>
          <a:p>
            <a:r>
              <a:rPr lang="pl-PL" sz="9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KONIEC</a:t>
            </a:r>
            <a:endParaRPr lang="pl-PL" sz="9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220072" y="60212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Zaprojektowała Melania Udziela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76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2495">
              <a:schemeClr val="accent3"/>
            </a:gs>
            <a:gs pos="5000">
              <a:schemeClr val="accent6">
                <a:lumMod val="75000"/>
              </a:schemeClr>
            </a:gs>
            <a:gs pos="44000">
              <a:schemeClr val="accent2">
                <a:lumMod val="75000"/>
              </a:schemeClr>
            </a:gs>
            <a:gs pos="16000">
              <a:srgbClr val="00CCCC"/>
            </a:gs>
            <a:gs pos="25000">
              <a:srgbClr val="9999FF"/>
            </a:gs>
            <a:gs pos="60001">
              <a:srgbClr val="2E6792"/>
            </a:gs>
            <a:gs pos="71001">
              <a:schemeClr val="bg1">
                <a:lumMod val="65000"/>
              </a:schemeClr>
            </a:gs>
            <a:gs pos="81000">
              <a:srgbClr val="1170FF"/>
            </a:gs>
            <a:gs pos="100000">
              <a:srgbClr val="006699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W Podwilku zastał trudne warunki </a:t>
            </a:r>
            <a:r>
              <a:rPr lang="pl-PL" dirty="0" err="1"/>
              <a:t>mieszkaniowe.Plebania</a:t>
            </a:r>
            <a:r>
              <a:rPr lang="pl-PL" dirty="0"/>
              <a:t> była wymurowana z </a:t>
            </a:r>
            <a:r>
              <a:rPr lang="pl-PL" dirty="0" err="1"/>
              <a:t>kamienia,w</a:t>
            </a:r>
            <a:r>
              <a:rPr lang="pl-PL" dirty="0"/>
              <a:t> środku panowała wilgoć, przez  małe okna docierało niewiele </a:t>
            </a:r>
            <a:r>
              <a:rPr lang="pl-PL" dirty="0" err="1"/>
              <a:t>światła,wyglądała</a:t>
            </a:r>
            <a:r>
              <a:rPr lang="pl-PL" dirty="0"/>
              <a:t> jak </a:t>
            </a:r>
            <a:r>
              <a:rPr lang="pl-PL" dirty="0" err="1"/>
              <a:t>więzienie.Ks.Góralik</a:t>
            </a:r>
            <a:r>
              <a:rPr lang="pl-PL" dirty="0"/>
              <a:t> podjął zatem inicjatywę budowy nowej </a:t>
            </a:r>
            <a:r>
              <a:rPr lang="pl-PL" dirty="0" err="1"/>
              <a:t>plebani,drewiany</a:t>
            </a:r>
            <a:r>
              <a:rPr lang="pl-PL" dirty="0"/>
              <a:t> budynek został oddany do użytku w roku 1935. Drzewo pochodziło z lasów probostwa, a koszty budowy pokrył ksiądz proboszcz. </a:t>
            </a:r>
          </a:p>
        </p:txBody>
      </p:sp>
    </p:spTree>
    <p:extLst>
      <p:ext uri="{BB962C8B-B14F-4D97-AF65-F5344CB8AC3E}">
        <p14:creationId xmlns:p14="http://schemas.microsoft.com/office/powerpoint/2010/main" val="9227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Ksiądz Góralik prowadził gospodarstwo rolne, posiadał parę koni, 10-12 sztuk bydła, trzodę chlewną, indyki, gęsi, kaczki i kury. Utrzymywał pachołka, kucharkę i pasterza, jego gospodynią była siostra.</a:t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84984"/>
            <a:ext cx="6228184" cy="33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/>
              <a:t>W roku 1932 w czasie Oktawy Bożego Ciała wieczorem po nieszporach organistra Wojciech </a:t>
            </a:r>
            <a:r>
              <a:rPr lang="pl-PL" dirty="0" err="1"/>
              <a:t>Lorencowicz</a:t>
            </a:r>
            <a:r>
              <a:rPr lang="pl-PL" dirty="0"/>
              <a:t> zapomniał w kościele zgasić świeczkę na organach i w czasie nocy powstał pożar. Zauważono go wczesnym rankiem w święto Bożego Ciała, płomienie zniszczyły organy, </a:t>
            </a:r>
            <a:r>
              <a:rPr lang="pl-PL" dirty="0" err="1"/>
              <a:t>chorus</a:t>
            </a:r>
            <a:r>
              <a:rPr lang="pl-PL" dirty="0"/>
              <a:t>, ławki, częściowo sklepienie i </a:t>
            </a:r>
            <a:r>
              <a:rPr lang="pl-PL" dirty="0" err="1"/>
              <a:t>plałon</a:t>
            </a:r>
            <a:r>
              <a:rPr lang="pl-PL" dirty="0"/>
              <a:t>. Dzięki staraniom proboszcza i współdziałaniu wiernych udało się </a:t>
            </a:r>
            <a:r>
              <a:rPr lang="pl-PL" dirty="0" err="1"/>
              <a:t>wyremontowac</a:t>
            </a:r>
            <a:r>
              <a:rPr lang="pl-PL" dirty="0"/>
              <a:t> kościół i </a:t>
            </a:r>
            <a:r>
              <a:rPr lang="pl-PL" dirty="0" err="1"/>
              <a:t>zrobic</a:t>
            </a:r>
            <a:r>
              <a:rPr lang="pl-PL" dirty="0"/>
              <a:t> wokół niego ogrodzenie. Stało się to możliwe także poprzez przeznaczenie 346 zł  rocznego zysku Kasy Stefczyka.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02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Wspomniana Kasa Stefczyka </a:t>
            </a:r>
            <a:r>
              <a:rPr lang="pl-PL" dirty="0" err="1"/>
              <a:t>rozpoczeła</a:t>
            </a:r>
            <a:r>
              <a:rPr lang="pl-PL" dirty="0"/>
              <a:t> swoją działalność 7 października 1928 roku dzięki przeprowadzeniu przez ks. Góralika akcji uświadamiania parafian Podwilka, Podsarnia i </a:t>
            </a:r>
            <a:r>
              <a:rPr lang="pl-PL" dirty="0" err="1"/>
              <a:t>Harkabuza</a:t>
            </a:r>
            <a:r>
              <a:rPr lang="pl-PL" dirty="0"/>
              <a:t>. Wygospodarowane przez Kasę Stefczyka zyski były przeznaczane na najszlachetniejsze cele :  budowę strażnicy OSP w Podwilku, obronę przeciwlotniczą, w 1934 na balustrady do kościoła.</a:t>
            </a:r>
          </a:p>
        </p:txBody>
      </p:sp>
    </p:spTree>
    <p:extLst>
      <p:ext uri="{BB962C8B-B14F-4D97-AF65-F5344CB8AC3E}">
        <p14:creationId xmlns:p14="http://schemas.microsoft.com/office/powerpoint/2010/main" val="26690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Założyciele Kasy Stefczyka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689302" cy="5112568"/>
          </a:xfrm>
        </p:spPr>
      </p:pic>
    </p:spTree>
    <p:extLst>
      <p:ext uri="{BB962C8B-B14F-4D97-AF65-F5344CB8AC3E}">
        <p14:creationId xmlns:p14="http://schemas.microsoft.com/office/powerpoint/2010/main" val="55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3075"/>
          </a:xfrm>
        </p:spPr>
      </p:pic>
    </p:spTree>
    <p:extLst>
      <p:ext uri="{BB962C8B-B14F-4D97-AF65-F5344CB8AC3E}">
        <p14:creationId xmlns:p14="http://schemas.microsoft.com/office/powerpoint/2010/main" val="15919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132856"/>
            <a:ext cx="8280920" cy="2554545"/>
          </a:xfr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dirty="0"/>
              <a:t> Ksiądz Góralik na trwałe wpisał się w historię Orawy jako założyciel działalności bankowej oraz gospodarny proboszcz łączący ludzi w wierze i realizacji projektów na rzecz </a:t>
            </a:r>
            <a:r>
              <a:rPr lang="pl-PL" dirty="0" err="1"/>
              <a:t>parafi</a:t>
            </a:r>
            <a:r>
              <a:rPr lang="pl-PL" dirty="0"/>
              <a:t>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88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</Words>
  <Application>Microsoft Office PowerPoint</Application>
  <PresentationFormat>Pokaz na ekranie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Ksiądz Jan Góralik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Założyciele Kasy Stefczyka</vt:lpstr>
      <vt:lpstr>Prezentacja programu PowerPoint</vt:lpstr>
      <vt:lpstr>Prezentacja programu PowerPoint</vt:lpstr>
      <vt:lpstr>Odpust w Orawce</vt:lpstr>
      <vt:lpstr>Prezentacja programu PowerPoint</vt:lpstr>
      <vt:lpstr>Zatrzymanie ks. Jana Góralika</vt:lpstr>
      <vt:lpstr>Prezentacja programu PowerPoint</vt:lpstr>
      <vt:lpstr>Prezentacja programu PowerPoint</vt:lpstr>
      <vt:lpstr>Prezentacja programu PowerPoint</vt:lpstr>
      <vt:lpstr>Obóz w Bachau</vt:lpstr>
      <vt:lpstr>Prezentacja programu PowerPoint</vt:lpstr>
      <vt:lpstr>Wystawa "Śladami ks. Góralika" otwarta w skansenie w Zubrzycy Górnej </vt:lpstr>
      <vt:lpstr>Prezentacja programu PowerPoint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Ksiądz Jan Góralik</dc:title>
  <dc:creator>Melania</dc:creator>
  <cp:lastModifiedBy>Melania</cp:lastModifiedBy>
  <cp:revision>6</cp:revision>
  <dcterms:created xsi:type="dcterms:W3CDTF">2015-05-21T19:17:22Z</dcterms:created>
  <dcterms:modified xsi:type="dcterms:W3CDTF">2015-05-21T22:41:20Z</dcterms:modified>
</cp:coreProperties>
</file>