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6" r:id="rId4"/>
    <p:sldId id="259" r:id="rId5"/>
    <p:sldId id="262" r:id="rId6"/>
    <p:sldId id="261" r:id="rId7"/>
    <p:sldId id="264" r:id="rId8"/>
    <p:sldId id="277" r:id="rId9"/>
    <p:sldId id="280" r:id="rId10"/>
    <p:sldId id="263" r:id="rId11"/>
    <p:sldId id="265" r:id="rId12"/>
    <p:sldId id="281" r:id="rId13"/>
    <p:sldId id="266" r:id="rId14"/>
    <p:sldId id="267" r:id="rId15"/>
    <p:sldId id="268" r:id="rId16"/>
    <p:sldId id="282" r:id="rId17"/>
    <p:sldId id="278" r:id="rId18"/>
    <p:sldId id="269" r:id="rId19"/>
    <p:sldId id="270" r:id="rId20"/>
    <p:sldId id="271"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5D43E-8D1F-45B4-BDD9-EF1A6A9CD142}" type="datetimeFigureOut">
              <a:rPr lang="pl-PL" smtClean="0"/>
              <a:pPr/>
              <a:t>2015-05-18</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0AC09-333E-4688-8F6D-21235F77163F}" type="slidenum">
              <a:rPr lang="pl-PL" smtClean="0"/>
              <a:pPr/>
              <a:t>‹#›</a:t>
            </a:fld>
            <a:endParaRPr lang="pl-P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B40AC09-333E-4688-8F6D-21235F77163F}" type="slidenum">
              <a:rPr lang="pl-PL" smtClean="0"/>
              <a:pPr/>
              <a:t>11</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616C74F-0655-45D8-B523-6BC7DEC2E3F1}" type="datetimeFigureOut">
              <a:rPr lang="pl-PL" smtClean="0"/>
              <a:pPr/>
              <a:t>2015-05-18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F33043D5-95D8-460B-8965-D1C617732ECC}"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3000">
              <a:schemeClr val="tx1">
                <a:lumMod val="95000"/>
                <a:lumOff val="5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6C74F-0655-45D8-B523-6BC7DEC2E3F1}" type="datetimeFigureOut">
              <a:rPr lang="pl-PL" smtClean="0"/>
              <a:pPr/>
              <a:t>2015-05-18</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043D5-95D8-460B-8965-D1C617732ECC}"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Documents%20and%20Settings\admin\Moje%20dokumenty\Twilight%20-%20The%20meadow.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6801" y="214290"/>
            <a:ext cx="9021700" cy="2585323"/>
          </a:xfrm>
          <a:prstGeom prst="rect">
            <a:avLst/>
          </a:prstGeom>
          <a:noFill/>
        </p:spPr>
        <p:txBody>
          <a:bodyPr wrap="none" lIns="91440" tIns="45720" rIns="91440" bIns="45720">
            <a:spAutoFit/>
          </a:bodyPr>
          <a:lstStyle/>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Poznajmy razem historie</a:t>
            </a:r>
          </a:p>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Ks. Jan Górlik</a:t>
            </a:r>
          </a:p>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Dziekana Orawy i </a:t>
            </a:r>
            <a:r>
              <a:rPr lang="pl-P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ięcznnika</a:t>
            </a:r>
            <a:endParaRPr lang="pl-P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22" name="Picture 2" descr="http://1.bp.blogspot.com/-GH5FIpijBqk/VEzUWZq9EXI/AAAAAAAADok/F1te6s8tXSA/s1600/Kopia%2Borawa%2B(3).jpg"/>
          <p:cNvPicPr>
            <a:picLocks noChangeAspect="1" noChangeArrowheads="1"/>
          </p:cNvPicPr>
          <p:nvPr/>
        </p:nvPicPr>
        <p:blipFill>
          <a:blip r:embed="rId3"/>
          <a:srcRect/>
          <a:stretch>
            <a:fillRect/>
          </a:stretch>
        </p:blipFill>
        <p:spPr bwMode="auto">
          <a:xfrm>
            <a:off x="3071802" y="3000372"/>
            <a:ext cx="2643206" cy="3576338"/>
          </a:xfrm>
          <a:prstGeom prst="rect">
            <a:avLst/>
          </a:prstGeom>
          <a:ln>
            <a:noFill/>
          </a:ln>
          <a:effectLst>
            <a:softEdge rad="112500"/>
          </a:effectLst>
        </p:spPr>
      </p:pic>
      <p:pic>
        <p:nvPicPr>
          <p:cNvPr id="6" name="Twilight - The meadow.mp3">
            <a:hlinkClick r:id="" action="ppaction://media"/>
          </p:cNvPr>
          <p:cNvPicPr>
            <a:picLocks noRot="1" noChangeAspect="1"/>
          </p:cNvPicPr>
          <p:nvPr>
            <a:audioFile r:link="rId1"/>
          </p:nvPr>
        </p:nvPicPr>
        <p:blipFill>
          <a:blip r:embed="rId4"/>
          <a:stretch>
            <a:fillRect/>
          </a:stretch>
        </p:blipFill>
        <p:spPr>
          <a:xfrm>
            <a:off x="8839200" y="6357958"/>
            <a:ext cx="304800" cy="304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0722"/>
                                        </p:tgtEl>
                                        <p:attrNameLst>
                                          <p:attrName>style.visibility</p:attrName>
                                        </p:attrNameLst>
                                      </p:cBhvr>
                                      <p:to>
                                        <p:strVal val="visible"/>
                                      </p:to>
                                    </p:set>
                                    <p:anim calcmode="lin" valueType="num">
                                      <p:cBhvr>
                                        <p:cTn id="18" dur="500" fill="hold"/>
                                        <p:tgtEl>
                                          <p:spTgt spid="30722"/>
                                        </p:tgtEl>
                                        <p:attrNameLst>
                                          <p:attrName>ppt_w</p:attrName>
                                        </p:attrNameLst>
                                      </p:cBhvr>
                                      <p:tavLst>
                                        <p:tav tm="0">
                                          <p:val>
                                            <p:fltVal val="0"/>
                                          </p:val>
                                        </p:tav>
                                        <p:tav tm="100000">
                                          <p:val>
                                            <p:strVal val="#ppt_w"/>
                                          </p:val>
                                        </p:tav>
                                      </p:tavLst>
                                    </p:anim>
                                    <p:anim calcmode="lin" valueType="num">
                                      <p:cBhvr>
                                        <p:cTn id="19" dur="500" fill="hold"/>
                                        <p:tgtEl>
                                          <p:spTgt spid="30722"/>
                                        </p:tgtEl>
                                        <p:attrNameLst>
                                          <p:attrName>ppt_h</p:attrName>
                                        </p:attrNameLst>
                                      </p:cBhvr>
                                      <p:tavLst>
                                        <p:tav tm="0">
                                          <p:val>
                                            <p:fltVal val="0"/>
                                          </p:val>
                                        </p:tav>
                                        <p:tav tm="100000">
                                          <p:val>
                                            <p:strVal val="#ppt_h"/>
                                          </p:val>
                                        </p:tav>
                                      </p:tavLst>
                                    </p:anim>
                                    <p:animEffect transition="in" filter="fade">
                                      <p:cBhvr>
                                        <p:cTn id="20"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1"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14744" y="571480"/>
            <a:ext cx="4972056" cy="5768997"/>
          </a:xfrm>
        </p:spPr>
        <p:txBody>
          <a:bodyPr/>
          <a:lstStyle/>
          <a:p>
            <a:pPr algn="r">
              <a:buNone/>
            </a:pPr>
            <a:r>
              <a:rPr lang="pl-PL" dirty="0" smtClean="0">
                <a:latin typeface="Times New Roman" pitchFamily="18" charset="0"/>
                <a:cs typeface="Times New Roman" pitchFamily="18" charset="0"/>
              </a:rPr>
              <a:t>Abp. Adam Sapieha widział w ks. Janie człowieka, który przez swój upór połączony z odpowiednim podejściem do ludzi, może skutecznie zbudzić w nich poczucie polskości i sprawić, by Górna Orawa pozostała pod jurysdykcja polskiego Kościoła </a:t>
            </a:r>
            <a:r>
              <a:rPr lang="pl-PL" dirty="0">
                <a:latin typeface="Times New Roman" pitchFamily="18" charset="0"/>
                <a:cs typeface="Times New Roman" pitchFamily="18" charset="0"/>
              </a:rPr>
              <a:t>K</a:t>
            </a:r>
            <a:r>
              <a:rPr lang="pl-PL" dirty="0" smtClean="0">
                <a:latin typeface="Times New Roman" pitchFamily="18" charset="0"/>
                <a:cs typeface="Times New Roman" pitchFamily="18" charset="0"/>
              </a:rPr>
              <a:t>atolickiego </a:t>
            </a:r>
            <a:r>
              <a:rPr lang="pl-PL" dirty="0" smtClean="0"/>
              <a:t>.</a:t>
            </a:r>
            <a:endParaRPr lang="pl-PL" dirty="0"/>
          </a:p>
        </p:txBody>
      </p:sp>
      <p:pic>
        <p:nvPicPr>
          <p:cNvPr id="5" name="Symbol zastępczy zawartości 3" descr="ks.jpg"/>
          <p:cNvPicPr>
            <a:picLocks noChangeAspect="1"/>
          </p:cNvPicPr>
          <p:nvPr/>
        </p:nvPicPr>
        <p:blipFill>
          <a:blip r:embed="rId2"/>
          <a:stretch>
            <a:fillRect/>
          </a:stretch>
        </p:blipFill>
        <p:spPr>
          <a:xfrm>
            <a:off x="357158" y="928670"/>
            <a:ext cx="3571900" cy="4809291"/>
          </a:xfrm>
          <a:prstGeom prst="rect">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28596" y="2332037"/>
            <a:ext cx="4038600" cy="4525963"/>
          </a:xfrm>
        </p:spPr>
        <p:txBody>
          <a:bodyPr/>
          <a:lstStyle/>
          <a:p>
            <a:pPr>
              <a:buNone/>
            </a:pPr>
            <a:r>
              <a:rPr lang="pl-PL" dirty="0" smtClean="0"/>
              <a:t>     </a:t>
            </a:r>
            <a:r>
              <a:rPr lang="pl-PL" dirty="0" smtClean="0">
                <a:latin typeface="Times New Roman" pitchFamily="18" charset="0"/>
                <a:cs typeface="Times New Roman" pitchFamily="18" charset="0"/>
              </a:rPr>
              <a:t>10 </a:t>
            </a:r>
            <a:r>
              <a:rPr lang="pl-PL" dirty="0">
                <a:latin typeface="Times New Roman" pitchFamily="18" charset="0"/>
                <a:cs typeface="Times New Roman" pitchFamily="18" charset="0"/>
              </a:rPr>
              <a:t>października 1935 r. </a:t>
            </a:r>
            <a:r>
              <a:rPr lang="pl-PL" dirty="0" smtClean="0">
                <a:latin typeface="Times New Roman" pitchFamily="18" charset="0"/>
                <a:cs typeface="Times New Roman" pitchFamily="18" charset="0"/>
              </a:rPr>
              <a:t>Abp </a:t>
            </a:r>
            <a:r>
              <a:rPr lang="pl-PL" dirty="0">
                <a:latin typeface="Times New Roman" pitchFamily="18" charset="0"/>
                <a:cs typeface="Times New Roman" pitchFamily="18" charset="0"/>
              </a:rPr>
              <a:t>książę Adam Stefan Sapieha mianował ks. Jana Góralika dziekanem dekanatu orawskiego.</a:t>
            </a:r>
            <a:r>
              <a:rPr lang="pl-PL" dirty="0" smtClean="0">
                <a:latin typeface="Times New Roman" pitchFamily="18" charset="0"/>
                <a:cs typeface="Times New Roman" pitchFamily="18" charset="0"/>
              </a:rPr>
              <a:t/>
            </a:r>
            <a:br>
              <a:rPr lang="pl-PL" dirty="0" smtClean="0">
                <a:latin typeface="Times New Roman" pitchFamily="18" charset="0"/>
                <a:cs typeface="Times New Roman" pitchFamily="18" charset="0"/>
              </a:rPr>
            </a:br>
            <a:endParaRPr lang="pl-PL" dirty="0" smtClean="0">
              <a:latin typeface="Times New Roman" pitchFamily="18" charset="0"/>
              <a:cs typeface="Times New Roman" pitchFamily="18" charset="0"/>
            </a:endParaRPr>
          </a:p>
        </p:txBody>
      </p:sp>
      <p:pic>
        <p:nvPicPr>
          <p:cNvPr id="8" name="Symbol zastępczy zawartości 7" descr="sapieha.jpg"/>
          <p:cNvPicPr>
            <a:picLocks noGrp="1" noChangeAspect="1"/>
          </p:cNvPicPr>
          <p:nvPr>
            <p:ph sz="half" idx="2"/>
          </p:nvPr>
        </p:nvPicPr>
        <p:blipFill>
          <a:blip r:embed="rId3"/>
          <a:stretch>
            <a:fillRect/>
          </a:stretch>
        </p:blipFill>
        <p:spPr>
          <a:xfrm>
            <a:off x="5072066" y="2071678"/>
            <a:ext cx="3000396" cy="4500595"/>
          </a:xfrm>
          <a:prstGeom prst="rect">
            <a:avLst/>
          </a:prstGeom>
          <a:ln>
            <a:noFill/>
          </a:ln>
          <a:effectLst>
            <a:softEdge rad="112500"/>
          </a:effectLst>
        </p:spPr>
      </p:pic>
      <p:sp>
        <p:nvSpPr>
          <p:cNvPr id="9" name="Prostokąt 8"/>
          <p:cNvSpPr/>
          <p:nvPr/>
        </p:nvSpPr>
        <p:spPr>
          <a:xfrm>
            <a:off x="1571604" y="357166"/>
            <a:ext cx="5759589" cy="1754326"/>
          </a:xfrm>
          <a:prstGeom prst="rect">
            <a:avLst/>
          </a:prstGeom>
          <a:noFill/>
        </p:spPr>
        <p:txBody>
          <a:bodyPr wrap="none" lIns="91440" tIns="45720" rIns="91440" bIns="45720">
            <a:spAutoFit/>
          </a:bodyPr>
          <a:lstStyle/>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Ks. Jan Góralik </a:t>
            </a:r>
          </a:p>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Dziekanem Orawy </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sięża w Orawce 1935.jpg"/>
          <p:cNvPicPr>
            <a:picLocks noGrp="1" noChangeAspect="1"/>
          </p:cNvPicPr>
          <p:nvPr>
            <p:ph idx="1"/>
          </p:nvPr>
        </p:nvPicPr>
        <p:blipFill>
          <a:blip r:embed="rId2"/>
          <a:stretch>
            <a:fillRect/>
          </a:stretch>
        </p:blipFill>
        <p:spPr>
          <a:xfrm>
            <a:off x="1285852" y="1500174"/>
            <a:ext cx="6425502" cy="4525963"/>
          </a:xfrm>
          <a:prstGeom prst="rect">
            <a:avLst/>
          </a:prstGeom>
          <a:ln>
            <a:noFill/>
          </a:ln>
          <a:effectLst>
            <a:softEdge rad="112500"/>
          </a:effectLst>
        </p:spPr>
      </p:pic>
      <p:sp>
        <p:nvSpPr>
          <p:cNvPr id="8" name="Prostokąt 7"/>
          <p:cNvSpPr/>
          <p:nvPr/>
        </p:nvSpPr>
        <p:spPr>
          <a:xfrm>
            <a:off x="1142976" y="428604"/>
            <a:ext cx="6891375" cy="923330"/>
          </a:xfrm>
          <a:prstGeom prst="rect">
            <a:avLst/>
          </a:prstGeom>
          <a:noFill/>
        </p:spPr>
        <p:txBody>
          <a:bodyPr wrap="non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Księża w Orawce 1935r.</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000240"/>
            <a:ext cx="9144000" cy="4525963"/>
          </a:xfrm>
        </p:spPr>
        <p:txBody>
          <a:bodyPr>
            <a:normAutofit lnSpcReduction="10000"/>
          </a:bodyPr>
          <a:lstStyle/>
          <a:p>
            <a:pPr>
              <a:buNone/>
            </a:pPr>
            <a:r>
              <a:rPr lang="pl-PL" dirty="0" smtClean="0">
                <a:latin typeface="Times New Roman" pitchFamily="18" charset="0"/>
                <a:cs typeface="Times New Roman" pitchFamily="18" charset="0"/>
              </a:rPr>
              <a:t>     …dlatego licznie przystępowali do spowiedzi. Około południa, gdy ksiądz Góralik i wikary usługiwali w konfesjonałach, do Kocioła weszło dwóch żołnierzy niemieckich. Podeszli do ksiądz proboszcza i rozmawiali z nim po niemiecku . W kolejce stało około 15 osób. Niemcy odeszli od konfesjonału i spacerowali po kościele. Po raz drugi podeszli do ks. Jana, ale proboszcz przekonał ich do tego by mógł dokończyć spowiedź. Gdy usłyszał hasło ”com” udał się za Niemcami.”</a:t>
            </a:r>
            <a:endParaRPr lang="pl-PL" dirty="0">
              <a:latin typeface="Times New Roman" pitchFamily="18" charset="0"/>
              <a:cs typeface="Times New Roman" pitchFamily="18" charset="0"/>
            </a:endParaRPr>
          </a:p>
        </p:txBody>
      </p:sp>
      <p:sp>
        <p:nvSpPr>
          <p:cNvPr id="4" name="Prostokąt 3"/>
          <p:cNvSpPr/>
          <p:nvPr/>
        </p:nvSpPr>
        <p:spPr>
          <a:xfrm>
            <a:off x="0" y="214290"/>
            <a:ext cx="9144000" cy="1754326"/>
          </a:xfrm>
          <a:prstGeom prst="rect">
            <a:avLst/>
          </a:prstGeom>
          <a:noFill/>
        </p:spPr>
        <p:txBody>
          <a:bodyPr wrap="squar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’’Ludzie bardzo bali się wojny…</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G_RALIK_W_OBOZIE.jpg"/>
          <p:cNvPicPr>
            <a:picLocks noGrp="1" noChangeAspect="1"/>
          </p:cNvPicPr>
          <p:nvPr>
            <p:ph idx="1"/>
          </p:nvPr>
        </p:nvPicPr>
        <p:blipFill>
          <a:blip r:embed="rId2"/>
          <a:stretch>
            <a:fillRect/>
          </a:stretch>
        </p:blipFill>
        <p:spPr>
          <a:xfrm>
            <a:off x="142844" y="1428736"/>
            <a:ext cx="8786874" cy="4586042"/>
          </a:xfrm>
          <a:prstGeom prst="rect">
            <a:avLst/>
          </a:prstGeom>
          <a:ln>
            <a:noFill/>
          </a:ln>
          <a:effectLst>
            <a:softEdge rad="112500"/>
          </a:effectLst>
        </p:spPr>
      </p:pic>
      <p:sp>
        <p:nvSpPr>
          <p:cNvPr id="7" name="Prostokąt 6"/>
          <p:cNvSpPr/>
          <p:nvPr/>
        </p:nvSpPr>
        <p:spPr>
          <a:xfrm>
            <a:off x="2071670" y="285728"/>
            <a:ext cx="4772525" cy="923330"/>
          </a:xfrm>
          <a:prstGeom prst="rect">
            <a:avLst/>
          </a:prstGeom>
          <a:noFill/>
        </p:spPr>
        <p:txBody>
          <a:bodyPr wrap="squar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Kwiecień 1940r.</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0" y="1785926"/>
            <a:ext cx="9144000" cy="3971939"/>
          </a:xfrm>
        </p:spPr>
        <p:txBody>
          <a:bodyPr/>
          <a:lstStyle/>
          <a:p>
            <a:pPr>
              <a:buNone/>
            </a:pPr>
            <a:r>
              <a:rPr lang="pl-PL" dirty="0"/>
              <a:t> </a:t>
            </a:r>
            <a:r>
              <a:rPr lang="pl-PL" dirty="0" smtClean="0"/>
              <a:t>   </a:t>
            </a:r>
            <a:r>
              <a:rPr lang="pl-PL" sz="2400" dirty="0" smtClean="0">
                <a:latin typeface="Times New Roman" pitchFamily="18" charset="0"/>
                <a:cs typeface="Times New Roman" pitchFamily="18" charset="0"/>
              </a:rPr>
              <a:t>Podczas pobytu w obozach trwał ciągle niezmienny, nieugięty, ale ciepły. Mimo niewyobrażalnych trudów życia w obozie nie tylko nie załamał się, ale również podnosił na duchu współwięźniów. </a:t>
            </a:r>
            <a:br>
              <a:rPr lang="pl-PL" sz="2400" dirty="0" smtClean="0">
                <a:latin typeface="Times New Roman" pitchFamily="18" charset="0"/>
                <a:cs typeface="Times New Roman" pitchFamily="18" charset="0"/>
              </a:rPr>
            </a:br>
            <a:r>
              <a:rPr lang="pl-PL" sz="2400" dirty="0" smtClean="0">
                <a:latin typeface="Times New Roman" pitchFamily="18" charset="0"/>
                <a:cs typeface="Times New Roman" pitchFamily="18" charset="0"/>
              </a:rPr>
              <a:t>Naziści  dla dziekan byli szczególnie okrutni.</a:t>
            </a:r>
            <a:endParaRPr lang="pl-PL" sz="2400" dirty="0">
              <a:latin typeface="Times New Roman" pitchFamily="18" charset="0"/>
              <a:cs typeface="Times New Roman" pitchFamily="18" charset="0"/>
            </a:endParaRPr>
          </a:p>
        </p:txBody>
      </p:sp>
      <p:sp>
        <p:nvSpPr>
          <p:cNvPr id="7" name="Prostokąt 6"/>
          <p:cNvSpPr/>
          <p:nvPr/>
        </p:nvSpPr>
        <p:spPr>
          <a:xfrm>
            <a:off x="0" y="142852"/>
            <a:ext cx="9144000" cy="1754326"/>
          </a:xfrm>
          <a:prstGeom prst="rect">
            <a:avLst/>
          </a:prstGeom>
          <a:noFill/>
        </p:spPr>
        <p:txBody>
          <a:bodyPr wrap="squar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Obóz</a:t>
            </a: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koncentracyjny w Dachu</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Symbol zastępczy zawartości 7" descr="306f0c23f27b.jpg"/>
          <p:cNvPicPr>
            <a:picLocks noGrp="1" noChangeAspect="1"/>
          </p:cNvPicPr>
          <p:nvPr>
            <p:ph sz="half" idx="2"/>
          </p:nvPr>
        </p:nvPicPr>
        <p:blipFill>
          <a:blip r:embed="rId2"/>
          <a:stretch>
            <a:fillRect/>
          </a:stretch>
        </p:blipFill>
        <p:spPr>
          <a:xfrm>
            <a:off x="1928794" y="3714752"/>
            <a:ext cx="4857784" cy="2712263"/>
          </a:xfrm>
          <a:prstGeom prst="rect">
            <a:avLst/>
          </a:prstGeom>
          <a:ln>
            <a:noFill/>
          </a:ln>
          <a:effectLst>
            <a:softEdge rad="112500"/>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Dachau.jpg"/>
          <p:cNvPicPr>
            <a:picLocks noGrp="1" noChangeAspect="1"/>
          </p:cNvPicPr>
          <p:nvPr>
            <p:ph sz="half" idx="1"/>
          </p:nvPr>
        </p:nvPicPr>
        <p:blipFill>
          <a:blip r:embed="rId2"/>
          <a:stretch>
            <a:fillRect/>
          </a:stretch>
        </p:blipFill>
        <p:spPr>
          <a:xfrm>
            <a:off x="357158" y="1714488"/>
            <a:ext cx="3571900" cy="2643207"/>
          </a:xfrm>
          <a:prstGeom prst="rect">
            <a:avLst/>
          </a:prstGeom>
          <a:ln>
            <a:noFill/>
          </a:ln>
          <a:effectLst>
            <a:softEdge rad="112500"/>
          </a:effectLst>
        </p:spPr>
      </p:pic>
      <p:pic>
        <p:nvPicPr>
          <p:cNvPr id="6" name="Symbol zastępczy zawartości 5" descr="Dachau1.jpg"/>
          <p:cNvPicPr>
            <a:picLocks noGrp="1" noChangeAspect="1"/>
          </p:cNvPicPr>
          <p:nvPr>
            <p:ph sz="half" idx="2"/>
          </p:nvPr>
        </p:nvPicPr>
        <p:blipFill>
          <a:blip r:embed="rId3"/>
          <a:stretch>
            <a:fillRect/>
          </a:stretch>
        </p:blipFill>
        <p:spPr>
          <a:xfrm>
            <a:off x="4071934" y="3214686"/>
            <a:ext cx="4799318" cy="2704184"/>
          </a:xfrm>
          <a:prstGeom prst="rect">
            <a:avLst/>
          </a:prstGeom>
          <a:ln>
            <a:noFill/>
          </a:ln>
          <a:effectLst>
            <a:softEdge rad="112500"/>
          </a:effectLst>
        </p:spPr>
      </p:pic>
      <p:sp>
        <p:nvSpPr>
          <p:cNvPr id="7" name="Prostokąt 6"/>
          <p:cNvSpPr/>
          <p:nvPr/>
        </p:nvSpPr>
        <p:spPr>
          <a:xfrm>
            <a:off x="1500166" y="357166"/>
            <a:ext cx="6143668" cy="1754326"/>
          </a:xfrm>
          <a:prstGeom prst="rect">
            <a:avLst/>
          </a:prstGeom>
          <a:noFill/>
        </p:spPr>
        <p:txBody>
          <a:bodyPr wrap="squar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Dawniej i Dziś</a:t>
            </a:r>
          </a:p>
          <a:p>
            <a:pPr algn="ct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1800" decel="100000" fill="hold"/>
                                        <p:tgtEl>
                                          <p:spTgt spid="5"/>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ppt_x</p:attrName>
                                        </p:attrNameLst>
                                      </p:cBhvr>
                                      <p:tavLst>
                                        <p:tav tm="0">
                                          <p:val>
                                            <p:strVal val="#ppt_x"/>
                                          </p:val>
                                        </p:tav>
                                        <p:tav tm="100000">
                                          <p:val>
                                            <p:strVal val="#ppt_x"/>
                                          </p:val>
                                        </p:tav>
                                      </p:tavLst>
                                    </p:anim>
                                    <p:anim calcmode="lin" valueType="num">
                                      <p:cBhvr>
                                        <p:cTn id="22" dur="1800" decel="100000" fill="hold"/>
                                        <p:tgtEl>
                                          <p:spTgt spid="6"/>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Kopia (2) htr 003.jpg"/>
          <p:cNvPicPr>
            <a:picLocks noGrp="1" noChangeAspect="1"/>
          </p:cNvPicPr>
          <p:nvPr>
            <p:ph sz="half" idx="1"/>
          </p:nvPr>
        </p:nvPicPr>
        <p:blipFill>
          <a:blip r:embed="rId2"/>
          <a:stretch>
            <a:fillRect/>
          </a:stretch>
        </p:blipFill>
        <p:spPr>
          <a:xfrm>
            <a:off x="571472" y="1214422"/>
            <a:ext cx="3126368" cy="4525963"/>
          </a:xfrm>
          <a:prstGeom prst="rect">
            <a:avLst/>
          </a:prstGeom>
          <a:ln>
            <a:noFill/>
          </a:ln>
          <a:effectLst>
            <a:softEdge rad="112500"/>
          </a:effectLst>
        </p:spPr>
      </p:pic>
      <p:sp>
        <p:nvSpPr>
          <p:cNvPr id="7" name="Symbol zastępczy zawartości 6"/>
          <p:cNvSpPr>
            <a:spLocks noGrp="1"/>
          </p:cNvSpPr>
          <p:nvPr>
            <p:ph sz="half" idx="2"/>
          </p:nvPr>
        </p:nvSpPr>
        <p:spPr>
          <a:xfrm>
            <a:off x="4643438" y="1285860"/>
            <a:ext cx="4038600" cy="5257800"/>
          </a:xfrm>
        </p:spPr>
        <p:txBody>
          <a:bodyPr>
            <a:normAutofit fontScale="92500" lnSpcReduction="10000"/>
          </a:bodyPr>
          <a:lstStyle/>
          <a:p>
            <a:pPr>
              <a:buNone/>
            </a:pPr>
            <a:r>
              <a:rPr lang="pl-PL" dirty="0" smtClean="0"/>
              <a:t>     </a:t>
            </a:r>
            <a:r>
              <a:rPr lang="pl-PL" dirty="0" smtClean="0">
                <a:latin typeface="Times New Roman" pitchFamily="18" charset="0"/>
                <a:cs typeface="Times New Roman" pitchFamily="18" charset="0"/>
              </a:rPr>
              <a:t>Ks. Stefan Grodecki zbliżył się do ks. Góralika w obozie, stając się ostatnim znanym świadkiem jego męczeństwa. Jak pisze: </a:t>
            </a:r>
            <a:r>
              <a:rPr lang="pl-PL" i="1" dirty="0" smtClean="0">
                <a:latin typeface="Times New Roman" pitchFamily="18" charset="0"/>
                <a:cs typeface="Times New Roman" pitchFamily="18" charset="0"/>
              </a:rPr>
              <a:t>Poznając w tych warunkach obozowych coraz to inne zalety jego charakteru, które jaśniały coraz to wyraźniej w miarę jak warunki naszego bytowania zaczęły się pogarszać</a:t>
            </a:r>
            <a:r>
              <a:rPr lang="pl-PL" dirty="0" smtClean="0">
                <a:latin typeface="Times New Roman" pitchFamily="18" charset="0"/>
                <a:cs typeface="Times New Roman" pitchFamily="18" charset="0"/>
              </a:rPr>
              <a:t>.</a:t>
            </a:r>
          </a:p>
        </p:txBody>
      </p:sp>
      <p:sp>
        <p:nvSpPr>
          <p:cNvPr id="9" name="pole tekstowe 8"/>
          <p:cNvSpPr txBox="1"/>
          <p:nvPr/>
        </p:nvSpPr>
        <p:spPr>
          <a:xfrm>
            <a:off x="142844" y="5786454"/>
            <a:ext cx="4143404" cy="646331"/>
          </a:xfrm>
          <a:prstGeom prst="rect">
            <a:avLst/>
          </a:prstGeom>
          <a:noFill/>
        </p:spPr>
        <p:txBody>
          <a:bodyPr wrap="square" rtlCol="0">
            <a:spAutoFit/>
          </a:bodyPr>
          <a:lstStyle/>
          <a:p>
            <a:r>
              <a:rPr lang="pl-PL" dirty="0" smtClean="0">
                <a:latin typeface="Times New Roman" pitchFamily="18" charset="0"/>
                <a:cs typeface="Times New Roman" pitchFamily="18" charset="0"/>
              </a:rPr>
              <a:t> Ks. J.Góralik i ks. H. Hübner na tle kościoła w Podwilku.</a:t>
            </a:r>
            <a:endParaRPr lang="pl-PL" dirty="0">
              <a:latin typeface="Times New Roman" pitchFamily="18" charset="0"/>
              <a:cs typeface="Times New Roman" pitchFamily="18" charset="0"/>
            </a:endParaRPr>
          </a:p>
        </p:txBody>
      </p:sp>
      <p:sp>
        <p:nvSpPr>
          <p:cNvPr id="10" name="Prostokąt 9"/>
          <p:cNvSpPr/>
          <p:nvPr/>
        </p:nvSpPr>
        <p:spPr>
          <a:xfrm>
            <a:off x="214282" y="142852"/>
            <a:ext cx="8619027" cy="923330"/>
          </a:xfrm>
          <a:prstGeom prst="rect">
            <a:avLst/>
          </a:prstGeom>
          <a:noFill/>
        </p:spPr>
        <p:txBody>
          <a:bodyPr wrap="none" lIns="91440" tIns="45720" rIns="91440" bIns="45720">
            <a:spAutoFit/>
          </a:bodyPr>
          <a:lstStyle/>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Ostatni świadek męczeństwa</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28596" y="1214422"/>
            <a:ext cx="8258204" cy="4525963"/>
          </a:xfrm>
        </p:spPr>
        <p:txBody>
          <a:bodyPr>
            <a:normAutofit/>
          </a:bodyPr>
          <a:lstStyle/>
          <a:p>
            <a:pPr>
              <a:buNone/>
            </a:pPr>
            <a:r>
              <a:rPr lang="pl-PL" dirty="0" smtClean="0"/>
              <a:t>    </a:t>
            </a:r>
            <a:r>
              <a:rPr lang="pl-PL" dirty="0" smtClean="0">
                <a:latin typeface="Times New Roman" pitchFamily="18" charset="0"/>
                <a:cs typeface="Times New Roman" pitchFamily="18" charset="0"/>
              </a:rPr>
              <a:t>26 października 1942 w obozie koncentracyjnym w Dachu, podczas pracy na plantażach, w szpitalu obozowym zmarł ks. Jan Góralik. Połowa ludności Orawy przyjęła te widomość z zadowoleniem, ale reszta nie mogła się z tym pogodzić.</a:t>
            </a:r>
            <a:endParaRPr lang="pl-PL" dirty="0">
              <a:latin typeface="Times New Roman" pitchFamily="18" charset="0"/>
              <a:cs typeface="Times New Roman" pitchFamily="18" charset="0"/>
            </a:endParaRPr>
          </a:p>
        </p:txBody>
      </p:sp>
      <p:pic>
        <p:nvPicPr>
          <p:cNvPr id="6" name="Symbol zastępczy zawartości 5" descr="góralik.png"/>
          <p:cNvPicPr>
            <a:picLocks noGrp="1" noChangeAspect="1"/>
          </p:cNvPicPr>
          <p:nvPr>
            <p:ph sz="half" idx="2"/>
          </p:nvPr>
        </p:nvPicPr>
        <p:blipFill>
          <a:blip r:embed="rId2"/>
          <a:stretch>
            <a:fillRect/>
          </a:stretch>
        </p:blipFill>
        <p:spPr>
          <a:xfrm>
            <a:off x="2071670" y="3357562"/>
            <a:ext cx="4739030" cy="3215025"/>
          </a:xfrm>
          <a:prstGeom prst="rect">
            <a:avLst/>
          </a:prstGeom>
          <a:ln>
            <a:noFill/>
          </a:ln>
          <a:effectLst>
            <a:softEdge rad="112500"/>
          </a:effectLst>
        </p:spPr>
      </p:pic>
      <p:sp>
        <p:nvSpPr>
          <p:cNvPr id="7" name="Prostokąt 6"/>
          <p:cNvSpPr/>
          <p:nvPr/>
        </p:nvSpPr>
        <p:spPr>
          <a:xfrm>
            <a:off x="1714480" y="285728"/>
            <a:ext cx="5723042" cy="923330"/>
          </a:xfrm>
          <a:prstGeom prst="rect">
            <a:avLst/>
          </a:prstGeom>
          <a:noFill/>
        </p:spPr>
        <p:txBody>
          <a:bodyPr wrap="none" lIns="91440" tIns="45720" rIns="91440" bIns="45720">
            <a:spAutoFit/>
          </a:bodyPr>
          <a:lstStyle/>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Męczeńska śmierć</a:t>
            </a: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smtClean="0"/>
              <a:t>    </a:t>
            </a:r>
            <a:r>
              <a:rPr lang="pl-PL" dirty="0" smtClean="0">
                <a:latin typeface="Times New Roman" pitchFamily="18" charset="0"/>
                <a:cs typeface="Times New Roman" pitchFamily="18" charset="0"/>
              </a:rPr>
              <a:t>Proboszcz z Podwilka jako niezłomny patriota był dla nowych władz słowackich człowiekiem bardzo  niepożądanym na terenie Orawy, włączonej do nowopowstałego państwa. Najczęściej tłumaczy się wrogość wobec księdza powołując się na ogłoszona przez nazistów przyczynę aresztowania czyli rzekome zabójstwo żołnierza niemieckiego. </a:t>
            </a:r>
            <a:endParaRPr lang="pl-PL" dirty="0">
              <a:latin typeface="Times New Roman" pitchFamily="18" charset="0"/>
              <a:cs typeface="Times New Roman" pitchFamily="18" charset="0"/>
            </a:endParaRPr>
          </a:p>
        </p:txBody>
      </p:sp>
      <p:sp>
        <p:nvSpPr>
          <p:cNvPr id="5" name="Prostokąt 4"/>
          <p:cNvSpPr/>
          <p:nvPr/>
        </p:nvSpPr>
        <p:spPr>
          <a:xfrm>
            <a:off x="2714612" y="357166"/>
            <a:ext cx="3151825" cy="923330"/>
          </a:xfrm>
          <a:prstGeom prst="rect">
            <a:avLst/>
          </a:prstGeom>
          <a:noFill/>
        </p:spPr>
        <p:txBody>
          <a:bodyPr wrap="non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Dlaczego?</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2"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8258204" cy="4472006"/>
          </a:xfrm>
        </p:spPr>
        <p:txBody>
          <a:bodyPr>
            <a:normAutofit fontScale="92500" lnSpcReduction="10000"/>
          </a:bodyPr>
          <a:lstStyle/>
          <a:p>
            <a:pPr>
              <a:buNone/>
            </a:pPr>
            <a:r>
              <a:rPr lang="pl-PL" dirty="0"/>
              <a:t> </a:t>
            </a:r>
            <a:r>
              <a:rPr lang="pl-PL" dirty="0" smtClean="0"/>
              <a:t>   </a:t>
            </a:r>
            <a:r>
              <a:rPr lang="pl-PL" dirty="0" smtClean="0">
                <a:latin typeface="Times New Roman" pitchFamily="18" charset="0"/>
                <a:cs typeface="Times New Roman" pitchFamily="18" charset="0"/>
              </a:rPr>
              <a:t>13 czerwca 1889 roku we wsi Chrość, niedaleko Krakowa, na świat przyszedł syn Jana i Marcjanny Góralik. Trzy dni później na chrzcie św. w miejscowości Brzezie dziecku nadano imię Jan. Mały Jaś miał 4 siostry. Wiadomo jeszcze, że przyszły kapłan skutecznie nie poddawał się germanizacji. Jan utwierdzony w przekonaniu o powołaniu rozpoczął studia na Wydziale </a:t>
            </a:r>
            <a:r>
              <a:rPr lang="pl-PL" dirty="0">
                <a:latin typeface="Times New Roman" pitchFamily="18" charset="0"/>
                <a:cs typeface="Times New Roman" pitchFamily="18" charset="0"/>
              </a:rPr>
              <a:t>T</a:t>
            </a:r>
            <a:r>
              <a:rPr lang="pl-PL" dirty="0" smtClean="0">
                <a:latin typeface="Times New Roman" pitchFamily="18" charset="0"/>
                <a:cs typeface="Times New Roman" pitchFamily="18" charset="0"/>
              </a:rPr>
              <a:t>eologicznym Uniwersytetu Jagiellońskiego , a 22 października 1911 r. przyjął świecenia kapłańskie.</a:t>
            </a:r>
            <a:endParaRPr lang="pl-PL" dirty="0">
              <a:latin typeface="Times New Roman" pitchFamily="18" charset="0"/>
              <a:cs typeface="Times New Roman" pitchFamily="18" charset="0"/>
            </a:endParaRPr>
          </a:p>
        </p:txBody>
      </p:sp>
      <p:sp>
        <p:nvSpPr>
          <p:cNvPr id="5" name="Prostokąt 4"/>
          <p:cNvSpPr/>
          <p:nvPr/>
        </p:nvSpPr>
        <p:spPr>
          <a:xfrm>
            <a:off x="1785918" y="357166"/>
            <a:ext cx="5362045" cy="923330"/>
          </a:xfrm>
          <a:prstGeom prst="rect">
            <a:avLst/>
          </a:prstGeom>
          <a:noFill/>
        </p:spPr>
        <p:txBody>
          <a:bodyPr wrap="non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Lata Młodzieńcze</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14"/>
          <p:cNvSpPr/>
          <p:nvPr/>
        </p:nvSpPr>
        <p:spPr>
          <a:xfrm>
            <a:off x="571472" y="2500306"/>
            <a:ext cx="8072494" cy="1754326"/>
          </a:xfrm>
          <a:prstGeom prst="rect">
            <a:avLst/>
          </a:prstGeom>
          <a:noFill/>
        </p:spPr>
        <p:txBody>
          <a:bodyPr wrap="squar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Dziękuje za obejrzenie </a:t>
            </a:r>
          </a:p>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Prezentacji!</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1"/>
                                          </p:val>
                                        </p:tav>
                                        <p:tav tm="100000">
                                          <p:val>
                                            <p:strVal val="#ppt_x"/>
                                          </p:val>
                                        </p:tav>
                                      </p:tavLst>
                                    </p:anim>
                                    <p:anim calcmode="lin" valueType="num">
                                      <p:cBhvr>
                                        <p:cTn id="9"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hrest.gif"/>
          <p:cNvPicPr>
            <a:picLocks noGrp="1" noChangeAspect="1"/>
          </p:cNvPicPr>
          <p:nvPr>
            <p:ph idx="1"/>
          </p:nvPr>
        </p:nvPicPr>
        <p:blipFill>
          <a:blip r:embed="rId2"/>
          <a:stretch>
            <a:fillRect/>
          </a:stretch>
        </p:blipFill>
        <p:spPr>
          <a:xfrm>
            <a:off x="1214414" y="1571612"/>
            <a:ext cx="6730057" cy="4525963"/>
          </a:xfrm>
          <a:prstGeom prst="rect">
            <a:avLst/>
          </a:prstGeom>
          <a:ln>
            <a:noFill/>
          </a:ln>
          <a:effectLst>
            <a:softEdge rad="112500"/>
          </a:effectLst>
        </p:spPr>
      </p:pic>
      <p:sp>
        <p:nvSpPr>
          <p:cNvPr id="7" name="Prostokąt 6"/>
          <p:cNvSpPr/>
          <p:nvPr/>
        </p:nvSpPr>
        <p:spPr>
          <a:xfrm>
            <a:off x="1643042" y="428604"/>
            <a:ext cx="5386732" cy="923330"/>
          </a:xfrm>
          <a:prstGeom prst="rect">
            <a:avLst/>
          </a:prstGeom>
          <a:noFill/>
        </p:spPr>
        <p:txBody>
          <a:bodyPr wrap="none" lIns="91440" tIns="45720" rIns="91440" bIns="45720">
            <a:spAutoFit/>
          </a:bodyPr>
          <a:lstStyle/>
          <a:p>
            <a:pPr algn="ctr"/>
            <a:r>
              <a:rPr kumimoji="0" lang="pl-PL" sz="54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Kościół w Brzezie </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smtClean="0"/>
              <a:t>    </a:t>
            </a:r>
            <a:r>
              <a:rPr lang="pl-PL" dirty="0" smtClean="0">
                <a:latin typeface="Times New Roman" pitchFamily="18" charset="0"/>
                <a:cs typeface="Times New Roman" pitchFamily="18" charset="0"/>
              </a:rPr>
              <a:t>Pierwszym miejscem, w które został skierowany ks. Jan była parafia w Rychwałdzie. Bardzo szybko podjął prace z parafianami, co stało się zapowiedzią jego dalszej aktywności społecznej. Nie dążył do tego by wiara wyznawana przez wiernych nie była tylko rutynowym kultywowaniem tradycji, pragnął jej potwierdzenia przykładem życia.</a:t>
            </a:r>
            <a:endParaRPr lang="pl-PL" dirty="0">
              <a:latin typeface="Times New Roman" pitchFamily="18" charset="0"/>
              <a:cs typeface="Times New Roman" pitchFamily="18" charset="0"/>
            </a:endParaRPr>
          </a:p>
        </p:txBody>
      </p:sp>
      <p:sp>
        <p:nvSpPr>
          <p:cNvPr id="5" name="Prostokąt 4"/>
          <p:cNvSpPr/>
          <p:nvPr/>
        </p:nvSpPr>
        <p:spPr>
          <a:xfrm>
            <a:off x="1857356" y="500042"/>
            <a:ext cx="4984058" cy="923330"/>
          </a:xfrm>
          <a:prstGeom prst="rect">
            <a:avLst/>
          </a:prstGeom>
          <a:noFill/>
        </p:spPr>
        <p:txBody>
          <a:bodyPr wrap="non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Pierwsza parafia</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1000108"/>
            <a:ext cx="3929090" cy="4572024"/>
          </a:xfrm>
        </p:spPr>
        <p:txBody>
          <a:bodyPr>
            <a:normAutofit/>
          </a:bodyPr>
          <a:lstStyle/>
          <a:p>
            <a:pPr algn="l"/>
            <a:r>
              <a:rPr lang="pl-PL" sz="3200" dirty="0" smtClean="0">
                <a:latin typeface="Times New Roman" pitchFamily="18" charset="0"/>
                <a:cs typeface="Times New Roman" pitchFamily="18" charset="0"/>
              </a:rPr>
              <a:t>’’Rozwijał się wraz z odradzająca się Polska, nie wiedząc jeszcze że przyjdzie im zginąć z rąk tego samego faszystowskiego oprawcy.”</a:t>
            </a:r>
            <a:endParaRPr lang="pl-PL" sz="3200" dirty="0">
              <a:latin typeface="Times New Roman" pitchFamily="18" charset="0"/>
              <a:cs typeface="Times New Roman" pitchFamily="18" charset="0"/>
            </a:endParaRPr>
          </a:p>
        </p:txBody>
      </p:sp>
      <p:pic>
        <p:nvPicPr>
          <p:cNvPr id="4" name="Symbol zastępczy zawartości 3" descr="1392025_194270394090091_514295970_n.jpg"/>
          <p:cNvPicPr>
            <a:picLocks noGrp="1" noChangeAspect="1"/>
          </p:cNvPicPr>
          <p:nvPr>
            <p:ph idx="1"/>
          </p:nvPr>
        </p:nvPicPr>
        <p:blipFill>
          <a:blip r:embed="rId2"/>
          <a:stretch>
            <a:fillRect/>
          </a:stretch>
        </p:blipFill>
        <p:spPr>
          <a:xfrm>
            <a:off x="5143504" y="1285860"/>
            <a:ext cx="3094420" cy="4110025"/>
          </a:xfrm>
          <a:prstGeom prst="rect">
            <a:avLst/>
          </a:prstGeom>
          <a:ln>
            <a:noFill/>
          </a:ln>
          <a:effectLst>
            <a:softEdge rad="112500"/>
          </a:effec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28596" y="1142984"/>
            <a:ext cx="8390586" cy="4525963"/>
          </a:xfrm>
        </p:spPr>
        <p:txBody>
          <a:bodyPr/>
          <a:lstStyle/>
          <a:p>
            <a:pPr>
              <a:buNone/>
            </a:pPr>
            <a:r>
              <a:rPr lang="pl-PL" dirty="0" smtClean="0"/>
              <a:t>     </a:t>
            </a:r>
            <a:r>
              <a:rPr lang="pl-PL" sz="3200" dirty="0" smtClean="0">
                <a:latin typeface="Times New Roman" pitchFamily="18" charset="0"/>
                <a:cs typeface="Times New Roman" pitchFamily="18" charset="0"/>
              </a:rPr>
              <a:t>W środowisku politycznym wyróżniła go  niepokorność, uczciwość i szlachetność. Dzięki swej niezłomności, wstrzemięźliwości i roztropności skutecznie uniemożliwiał próby kompromitacje swojej osoby</a:t>
            </a:r>
            <a:r>
              <a:rPr lang="pl-PL" dirty="0" smtClean="0"/>
              <a:t>. </a:t>
            </a:r>
            <a:endParaRPr lang="pl-PL" dirty="0"/>
          </a:p>
        </p:txBody>
      </p:sp>
      <p:pic>
        <p:nvPicPr>
          <p:cNvPr id="5" name="Symbol zastępczy zawartości 4" descr="kosciol.jpg"/>
          <p:cNvPicPr>
            <a:picLocks noGrp="1" noChangeAspect="1"/>
          </p:cNvPicPr>
          <p:nvPr>
            <p:ph sz="half" idx="2"/>
          </p:nvPr>
        </p:nvPicPr>
        <p:blipFill>
          <a:blip r:embed="rId2"/>
          <a:stretch>
            <a:fillRect/>
          </a:stretch>
        </p:blipFill>
        <p:spPr>
          <a:xfrm>
            <a:off x="2214546" y="3571876"/>
            <a:ext cx="4682546" cy="3131453"/>
          </a:xfrm>
          <a:prstGeom prst="rect">
            <a:avLst/>
          </a:prstGeom>
          <a:ln>
            <a:noFill/>
          </a:ln>
          <a:effectLst>
            <a:softEdge rad="112500"/>
          </a:effectLst>
        </p:spPr>
      </p:pic>
      <p:sp>
        <p:nvSpPr>
          <p:cNvPr id="7" name="Prostokąt 6"/>
          <p:cNvSpPr/>
          <p:nvPr/>
        </p:nvSpPr>
        <p:spPr>
          <a:xfrm>
            <a:off x="2143108" y="214290"/>
            <a:ext cx="5500726" cy="923330"/>
          </a:xfrm>
          <a:prstGeom prst="rect">
            <a:avLst/>
          </a:prstGeom>
          <a:noFill/>
        </p:spPr>
        <p:txBody>
          <a:bodyPr wrap="squar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Nie tylko kapłan</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ymbol zastępczy zawartości 10" descr="wystawa o ks. Góraliku.jpg"/>
          <p:cNvPicPr>
            <a:picLocks noGrp="1" noChangeAspect="1"/>
          </p:cNvPicPr>
          <p:nvPr>
            <p:ph sz="quarter" idx="4"/>
          </p:nvPr>
        </p:nvPicPr>
        <p:blipFill>
          <a:blip r:embed="rId2"/>
          <a:stretch>
            <a:fillRect/>
          </a:stretch>
        </p:blipFill>
        <p:spPr>
          <a:xfrm>
            <a:off x="1643042" y="3071810"/>
            <a:ext cx="5740688" cy="3620873"/>
          </a:xfrm>
          <a:prstGeom prst="rect">
            <a:avLst/>
          </a:prstGeom>
          <a:ln>
            <a:noFill/>
          </a:ln>
          <a:effectLst>
            <a:softEdge rad="112500"/>
          </a:effectLst>
        </p:spPr>
      </p:pic>
      <p:sp>
        <p:nvSpPr>
          <p:cNvPr id="5" name="Prostokąt 4"/>
          <p:cNvSpPr/>
          <p:nvPr/>
        </p:nvSpPr>
        <p:spPr>
          <a:xfrm>
            <a:off x="2071670" y="214290"/>
            <a:ext cx="4504759" cy="923330"/>
          </a:xfrm>
          <a:prstGeom prst="rect">
            <a:avLst/>
          </a:prstGeom>
          <a:noFill/>
        </p:spPr>
        <p:txBody>
          <a:bodyPr wrap="non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Kasy Stefczyka</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Symbol zastępczy zawartości 5"/>
          <p:cNvSpPr>
            <a:spLocks noGrp="1"/>
          </p:cNvSpPr>
          <p:nvPr>
            <p:ph sz="half" idx="2"/>
          </p:nvPr>
        </p:nvSpPr>
        <p:spPr>
          <a:xfrm>
            <a:off x="428596" y="1142984"/>
            <a:ext cx="7829576" cy="3951288"/>
          </a:xfrm>
        </p:spPr>
        <p:txBody>
          <a:bodyPr>
            <a:normAutofit/>
          </a:bodyPr>
          <a:lstStyle/>
          <a:p>
            <a:pPr algn="ctr">
              <a:buNone/>
            </a:pPr>
            <a:r>
              <a:rPr lang="pl-PL" dirty="0" smtClean="0">
                <a:latin typeface="Times New Roman" pitchFamily="18" charset="0"/>
                <a:cs typeface="Times New Roman" pitchFamily="18" charset="0"/>
              </a:rPr>
              <a:t>Krokiem do poprawy sytuacji ekonomicznej miało być założenie w 1928 r. ’’Kasy Stefczyka”. Ksiądz Góralik stał się krzewicielem idei bankowości, prowadził akcje uświadamiania ludności o potrzebie oszczędzania, co spotkało się z pozytywnym odzewem</a:t>
            </a:r>
            <a:r>
              <a:rPr lang="pl-PL" sz="2800" dirty="0" smtClean="0">
                <a:latin typeface="Times New Roman" pitchFamily="18" charset="0"/>
                <a:cs typeface="Times New Roman" pitchFamily="18" charset="0"/>
              </a:rPr>
              <a:t>.</a:t>
            </a:r>
            <a:endParaRPr lang="pl-PL" sz="2800" dirty="0">
              <a:latin typeface="Times New Roman" pitchFamily="18" charset="0"/>
              <a:cs typeface="Times New Roman" pitchFamily="18" charset="0"/>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half" idx="2"/>
          </p:nvPr>
        </p:nvSpPr>
        <p:spPr>
          <a:xfrm>
            <a:off x="428596" y="1714488"/>
            <a:ext cx="8186766" cy="3951288"/>
          </a:xfrm>
        </p:spPr>
        <p:txBody>
          <a:bodyPr>
            <a:normAutofit fontScale="92500"/>
          </a:bodyPr>
          <a:lstStyle/>
          <a:p>
            <a:pPr>
              <a:buNone/>
            </a:pPr>
            <a:r>
              <a:rPr lang="pl-PL" dirty="0" smtClean="0"/>
              <a:t>    </a:t>
            </a:r>
            <a:r>
              <a:rPr lang="pl-PL" dirty="0" smtClean="0"/>
              <a:t>  </a:t>
            </a:r>
            <a:r>
              <a:rPr lang="pl-PL" sz="3200" dirty="0" smtClean="0">
                <a:latin typeface="Times New Roman" pitchFamily="18" charset="0"/>
                <a:cs typeface="Times New Roman" pitchFamily="18" charset="0"/>
              </a:rPr>
              <a:t>Rok 1930 </a:t>
            </a:r>
            <a:r>
              <a:rPr lang="pl-PL" sz="3200" dirty="0">
                <a:latin typeface="Times New Roman" pitchFamily="18" charset="0"/>
                <a:cs typeface="Times New Roman" pitchFamily="18" charset="0"/>
              </a:rPr>
              <a:t>należy uznać za datę rozpoczęcia </a:t>
            </a:r>
            <a:r>
              <a:rPr lang="pl-PL" sz="3200" dirty="0" smtClean="0">
                <a:latin typeface="Times New Roman" pitchFamily="18" charset="0"/>
                <a:cs typeface="Times New Roman" pitchFamily="18" charset="0"/>
              </a:rPr>
              <a:t>działalności zorganizowanej </a:t>
            </a:r>
            <a:r>
              <a:rPr lang="pl-PL" sz="3200" dirty="0">
                <a:latin typeface="Times New Roman" pitchFamily="18" charset="0"/>
                <a:cs typeface="Times New Roman" pitchFamily="18" charset="0"/>
              </a:rPr>
              <a:t>jednostki </a:t>
            </a:r>
            <a:r>
              <a:rPr lang="pl-PL" sz="3200" dirty="0" smtClean="0">
                <a:latin typeface="Times New Roman" pitchFamily="18" charset="0"/>
                <a:cs typeface="Times New Roman" pitchFamily="18" charset="0"/>
              </a:rPr>
              <a:t>gaśniczej w Podwilku. </a:t>
            </a:r>
            <a:r>
              <a:rPr lang="pl-PL" sz="3200" dirty="0">
                <a:latin typeface="Times New Roman" pitchFamily="18" charset="0"/>
                <a:cs typeface="Times New Roman" pitchFamily="18" charset="0"/>
              </a:rPr>
              <a:t>Wtedy to z inicjatywy miejscowego proboszcza Jana </a:t>
            </a:r>
            <a:r>
              <a:rPr lang="pl-PL" sz="3200" dirty="0" smtClean="0">
                <a:latin typeface="Times New Roman" pitchFamily="18" charset="0"/>
                <a:cs typeface="Times New Roman" pitchFamily="18" charset="0"/>
              </a:rPr>
              <a:t>Góralika, ufundowano </a:t>
            </a:r>
            <a:r>
              <a:rPr lang="pl-PL" sz="3200" dirty="0">
                <a:latin typeface="Times New Roman" pitchFamily="18" charset="0"/>
                <a:cs typeface="Times New Roman" pitchFamily="18" charset="0"/>
              </a:rPr>
              <a:t>pierwszą strażnicę pożarowa. Do grona założycieli straży pożarnej w Podwilku należy dodać Stefana Turwonia, Stanisława Krupę oraz Józefa Kozianę, który był jej pierwszym komendantem</a:t>
            </a:r>
            <a:r>
              <a:rPr lang="pl-PL" sz="3200" dirty="0"/>
              <a:t>.</a:t>
            </a:r>
          </a:p>
        </p:txBody>
      </p:sp>
      <p:sp>
        <p:nvSpPr>
          <p:cNvPr id="7" name="Prostokąt 6"/>
          <p:cNvSpPr/>
          <p:nvPr/>
        </p:nvSpPr>
        <p:spPr>
          <a:xfrm>
            <a:off x="2071670" y="642918"/>
            <a:ext cx="4323941" cy="923330"/>
          </a:xfrm>
          <a:prstGeom prst="rect">
            <a:avLst/>
          </a:prstGeom>
          <a:noFill/>
        </p:spPr>
        <p:txBody>
          <a:bodyPr wrap="non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O.S.P. Podwilk</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half" idx="2"/>
          </p:nvPr>
        </p:nvSpPr>
        <p:spPr>
          <a:xfrm>
            <a:off x="0" y="2000240"/>
            <a:ext cx="4040188" cy="3951288"/>
          </a:xfrm>
        </p:spPr>
        <p:txBody>
          <a:bodyPr/>
          <a:lstStyle/>
          <a:p>
            <a:pPr>
              <a:buNone/>
            </a:pPr>
            <a:r>
              <a:rPr lang="pl-PL" dirty="0" smtClean="0"/>
              <a:t>     </a:t>
            </a:r>
            <a:r>
              <a:rPr lang="pl-PL" dirty="0" smtClean="0">
                <a:latin typeface="Times New Roman" pitchFamily="18" charset="0"/>
                <a:cs typeface="Times New Roman" pitchFamily="18" charset="0"/>
              </a:rPr>
              <a:t>Plebania została wzniesiona przez ks. Góralika w 1935 roku. Wcześniejsza plebania pochodziła z 1659 r. była rozwilgocona, wymurowana z kamienia z małymi oknami. Toteż ksiądz Góralik wybudował nową, suchą i zdrowa plebanie z drewna.</a:t>
            </a:r>
            <a:endParaRPr lang="pl-PL" dirty="0">
              <a:latin typeface="Times New Roman" pitchFamily="18" charset="0"/>
              <a:cs typeface="Times New Roman" pitchFamily="18" charset="0"/>
            </a:endParaRPr>
          </a:p>
        </p:txBody>
      </p:sp>
      <p:pic>
        <p:nvPicPr>
          <p:cNvPr id="7" name="Symbol zastępczy zawartości 6" descr="foto_2.jpg"/>
          <p:cNvPicPr>
            <a:picLocks noGrp="1" noChangeAspect="1"/>
          </p:cNvPicPr>
          <p:nvPr>
            <p:ph sz="quarter" idx="4"/>
          </p:nvPr>
        </p:nvPicPr>
        <p:blipFill>
          <a:blip r:embed="rId2"/>
          <a:stretch>
            <a:fillRect/>
          </a:stretch>
        </p:blipFill>
        <p:spPr>
          <a:xfrm>
            <a:off x="4286248" y="2143116"/>
            <a:ext cx="4500593" cy="3000396"/>
          </a:xfrm>
          <a:prstGeom prst="rect">
            <a:avLst/>
          </a:prstGeom>
          <a:ln>
            <a:noFill/>
          </a:ln>
          <a:effectLst>
            <a:softEdge rad="112500"/>
          </a:effectLst>
        </p:spPr>
      </p:pic>
      <p:sp>
        <p:nvSpPr>
          <p:cNvPr id="9" name="Prostokąt 8"/>
          <p:cNvSpPr/>
          <p:nvPr/>
        </p:nvSpPr>
        <p:spPr>
          <a:xfrm>
            <a:off x="1714480" y="500042"/>
            <a:ext cx="5000660" cy="923330"/>
          </a:xfrm>
          <a:prstGeom prst="rect">
            <a:avLst/>
          </a:prstGeom>
          <a:noFill/>
        </p:spPr>
        <p:txBody>
          <a:bodyPr wrap="square" lIns="91440" tIns="45720" rIns="91440" bIns="45720">
            <a:spAutoFit/>
          </a:bodyPr>
          <a:lstStyle/>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Nowa Plebania</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pole tekstowe 9"/>
          <p:cNvSpPr txBox="1"/>
          <p:nvPr/>
        </p:nvSpPr>
        <p:spPr>
          <a:xfrm>
            <a:off x="4286249" y="5143512"/>
            <a:ext cx="4357718" cy="646331"/>
          </a:xfrm>
          <a:prstGeom prst="rect">
            <a:avLst/>
          </a:prstGeom>
          <a:noFill/>
        </p:spPr>
        <p:txBody>
          <a:bodyPr wrap="square" rtlCol="0">
            <a:spAutoFit/>
          </a:bodyPr>
          <a:lstStyle/>
          <a:p>
            <a:r>
              <a:rPr lang="pl-PL" dirty="0" smtClean="0">
                <a:solidFill>
                  <a:schemeClr val="tx1">
                    <a:lumMod val="75000"/>
                    <a:lumOff val="25000"/>
                  </a:schemeClr>
                </a:solidFill>
                <a:latin typeface="Times New Roman" pitchFamily="18" charset="0"/>
                <a:cs typeface="Times New Roman" pitchFamily="18" charset="0"/>
              </a:rPr>
              <a:t>Obecnie znajduje się w </a:t>
            </a:r>
            <a:r>
              <a:rPr lang="pl-PL" dirty="0" smtClean="0">
                <a:solidFill>
                  <a:schemeClr val="tx1">
                    <a:lumMod val="75000"/>
                    <a:lumOff val="25000"/>
                  </a:schemeClr>
                </a:solidFill>
                <a:latin typeface="Times New Roman" pitchFamily="18" charset="0"/>
                <a:cs typeface="Times New Roman" pitchFamily="18" charset="0"/>
              </a:rPr>
              <a:t>skansenie, </a:t>
            </a:r>
            <a:r>
              <a:rPr lang="pl-PL" dirty="0" smtClean="0">
                <a:solidFill>
                  <a:schemeClr val="tx1">
                    <a:lumMod val="75000"/>
                    <a:lumOff val="25000"/>
                  </a:schemeClr>
                </a:solidFill>
                <a:latin typeface="Times New Roman" pitchFamily="18" charset="0"/>
                <a:cs typeface="Times New Roman" pitchFamily="18" charset="0"/>
              </a:rPr>
              <a:t>w Zubrzycy Górnej</a:t>
            </a:r>
            <a:endParaRPr lang="pl-PL"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gtEl>
                                        <p:attrNameLst>
                                          <p:attrName>ppt_y</p:attrName>
                                        </p:attrNameLst>
                                      </p:cBhvr>
                                      <p:tavLst>
                                        <p:tav tm="0">
                                          <p:val>
                                            <p:strVal val="#ppt_y"/>
                                          </p:val>
                                        </p:tav>
                                        <p:tav tm="100000">
                                          <p:val>
                                            <p:strVal val="#ppt_y"/>
                                          </p:val>
                                        </p:tav>
                                      </p:tavLst>
                                    </p:anim>
                                    <p:anim calcmode="lin" valueType="num">
                                      <p:cBhvr>
                                        <p:cTn id="3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 calcmode="lin" valueType="num">
                                      <p:cBhvr>
                                        <p:cTn id="4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1"/>
      <p:bldP spid="10" grpId="0"/>
    </p:bldLst>
  </p:timing>
</p:sld>
</file>

<file path=ppt/theme/theme1.xml><?xml version="1.0" encoding="utf-8"?>
<a:theme xmlns:a="http://schemas.openxmlformats.org/drawingml/2006/main" name="Motyw pakietu Office">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700</Words>
  <Application>Microsoft Office PowerPoint</Application>
  <PresentationFormat>Pokaz na ekranie (4:3)</PresentationFormat>
  <Paragraphs>39</Paragraphs>
  <Slides>20</Slides>
  <Notes>1</Notes>
  <HiddenSlides>0</HiddenSlides>
  <MMClips>1</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Slajd 1</vt:lpstr>
      <vt:lpstr>Slajd 2</vt:lpstr>
      <vt:lpstr>Slajd 3</vt:lpstr>
      <vt:lpstr>Slajd 4</vt:lpstr>
      <vt:lpstr>’’Rozwijał się wraz z odradzająca się Polska, nie wiedząc jeszcze że przyjdzie im zginąć z rąk tego samego faszystowskiego oprawcy.”</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Krzyś</dc:creator>
  <cp:lastModifiedBy>Krzyś</cp:lastModifiedBy>
  <cp:revision>73</cp:revision>
  <dcterms:created xsi:type="dcterms:W3CDTF">2015-05-15T11:50:54Z</dcterms:created>
  <dcterms:modified xsi:type="dcterms:W3CDTF">2015-05-18T18:29:38Z</dcterms:modified>
</cp:coreProperties>
</file>