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8" r:id="rId14"/>
    <p:sldId id="267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2">
                <a:lumMod val="75000"/>
                <a:alpha val="51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5B675-FF8E-47B9-93A4-FA740E7C5F1A}" type="datetimeFigureOut">
              <a:rPr lang="pl-PL" smtClean="0"/>
              <a:pPr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48EB-D07E-4346-AC37-73CC530D0FB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14480" y="785794"/>
            <a:ext cx="5259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ksiądz </a:t>
            </a:r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</a:t>
            </a:r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 </a:t>
            </a:r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</a:t>
            </a:r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óralik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Obraz 4" descr="Kopia orawa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143116"/>
            <a:ext cx="4177385" cy="4714884"/>
          </a:xfrm>
          <a:prstGeom prst="rect">
            <a:avLst/>
          </a:prstGeom>
        </p:spPr>
      </p:pic>
      <p:sp>
        <p:nvSpPr>
          <p:cNvPr id="6" name="Gwiazda 5-ramienna 5"/>
          <p:cNvSpPr/>
          <p:nvPr/>
        </p:nvSpPr>
        <p:spPr>
          <a:xfrm>
            <a:off x="6858016" y="1785926"/>
            <a:ext cx="1071570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Gwiazda 5-ramienna 6"/>
          <p:cNvSpPr/>
          <p:nvPr/>
        </p:nvSpPr>
        <p:spPr>
          <a:xfrm>
            <a:off x="7643834" y="3857628"/>
            <a:ext cx="1071570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000109"/>
            <a:ext cx="8572560" cy="357190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W latach 1939 - 1945 zginęło blisko trzy tys. osób duchownych, co stanowiło jedną piątą przedwojennego stanu, a ponad trzy i pół tys.  przeszło przez obozy koncentracyjne, doznało aresztowań i innych form </a:t>
            </a:r>
            <a:r>
              <a:rPr lang="pl-PL" b="1" dirty="0" smtClean="0"/>
              <a:t>represji</a:t>
            </a:r>
            <a:r>
              <a:rPr lang="pl-PL" dirty="0" smtClean="0"/>
              <a:t>. </a:t>
            </a:r>
            <a:r>
              <a:rPr lang="pl-PL" b="1" dirty="0" smtClean="0"/>
              <a:t>Jednym z bardziej dramatycznych wydarzeń pierwszych dni II wojny światowej na Orawie było aresztowanie Ks. Jana Góralika i ks. Henryka </a:t>
            </a:r>
            <a:r>
              <a:rPr lang="pl-PL" b="1" dirty="0" err="1" smtClean="0"/>
              <a:t>Hübnera</a:t>
            </a:r>
            <a:r>
              <a:rPr lang="pl-PL" b="1" dirty="0" smtClean="0"/>
              <a:t> wraz z grupą kilkuset chłopów. Spośród nich wszystkich ks. proboszcz i dziekan  Góralik zmarł jako męczennik.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571604" y="0"/>
            <a:ext cx="6512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 WOJNA ŚWIATOWA 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Obraz 5" descr="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4357694"/>
            <a:ext cx="4395801" cy="250030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GÓRALIK W OBOZ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8229600" cy="3934778"/>
          </a:xfrm>
        </p:spPr>
      </p:pic>
      <p:sp>
        <p:nvSpPr>
          <p:cNvPr id="6" name="Prostokąt 5"/>
          <p:cNvSpPr/>
          <p:nvPr/>
        </p:nvSpPr>
        <p:spPr>
          <a:xfrm>
            <a:off x="357158" y="5286389"/>
            <a:ext cx="8786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Kapłani w Oflagu IX C w </a:t>
            </a:r>
            <a:r>
              <a:rPr lang="pl-PL" b="1" dirty="0" err="1" smtClean="0"/>
              <a:t>Rotenburgu</a:t>
            </a:r>
            <a:r>
              <a:rPr lang="pl-PL" b="1" dirty="0" smtClean="0"/>
              <a:t> nad Fuldą - kwiecień 1940. Pierwsi z prawej w ostatnim rzędzie w sutannach: ks. Jan Góralik i ks. Henryk </a:t>
            </a:r>
            <a:r>
              <a:rPr lang="pl-PL" b="1" dirty="0" err="1" smtClean="0"/>
              <a:t>Hübner</a:t>
            </a: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MĘCZEŃSTWO KSIĘDZA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829196"/>
          </a:xfrm>
        </p:spPr>
        <p:txBody>
          <a:bodyPr>
            <a:normAutofit fontScale="55000" lnSpcReduction="20000"/>
          </a:bodyPr>
          <a:lstStyle/>
          <a:p>
            <a:r>
              <a:rPr lang="pl-PL" b="1" dirty="0" smtClean="0"/>
              <a:t>Od 8 grudnia 1939 r. księża z Podwilka przebywali w oflagu w </a:t>
            </a:r>
            <a:r>
              <a:rPr lang="pl-PL" b="1" dirty="0" err="1" smtClean="0"/>
              <a:t>Rottenburgu</a:t>
            </a:r>
            <a:r>
              <a:rPr lang="pl-PL" b="1" dirty="0" smtClean="0"/>
              <a:t> nad Fuldą. Potem trafili do obozu żołnierskiego w </a:t>
            </a:r>
            <a:r>
              <a:rPr lang="pl-PL" b="1" dirty="0" err="1" smtClean="0"/>
              <a:t>Kaiser-Stainburch</a:t>
            </a:r>
            <a:r>
              <a:rPr lang="pl-PL" b="1" dirty="0" smtClean="0"/>
              <a:t> a następnie do obozu oficerskiego w </a:t>
            </a:r>
            <a:r>
              <a:rPr lang="pl-PL" b="1" dirty="0" err="1" smtClean="0"/>
              <a:t>Itzehoe</a:t>
            </a:r>
            <a:r>
              <a:rPr lang="pl-PL" b="1" dirty="0" smtClean="0"/>
              <a:t> w północnych Niemczech nad kanałem Kolińskim. </a:t>
            </a:r>
            <a:r>
              <a:rPr lang="pl-PL" dirty="0"/>
              <a:t>D</a:t>
            </a:r>
            <a:r>
              <a:rPr lang="pl-PL" dirty="0" smtClean="0"/>
              <a:t>o </a:t>
            </a:r>
            <a:r>
              <a:rPr lang="pl-PL" dirty="0"/>
              <a:t>Buchenwaldu księża trafili 18 kwietnia 1940 r. Na miejscu uświadomiono ich dokładnie o sytuacji, w jakiej się znaleźli i o tym, że wyjście z obozu prowadzi przez komin. Jednak na mocy specjalnego zarządzenia </a:t>
            </a:r>
            <a:r>
              <a:rPr lang="pl-PL" dirty="0" err="1"/>
              <a:t>Oberkomando</a:t>
            </a:r>
            <a:r>
              <a:rPr lang="pl-PL" dirty="0"/>
              <a:t> der Wehrmacht z księży wydzielono specjalną grupę </a:t>
            </a:r>
            <a:r>
              <a:rPr lang="pl-PL" dirty="0" err="1"/>
              <a:t>Ehernhaftlinge</a:t>
            </a:r>
            <a:r>
              <a:rPr lang="pl-PL" dirty="0"/>
              <a:t> – „Jeńców honorowych”. Zwrócono księżom zdeponowane wcześniej brewiarze i obok „jedynie” kilkugodzinnej pracy w ciągu dnia zalecono im modlitwę. Mimo iż sytuacja księży była lepsza niż pozostałych więźniów, ich udrękę fizyczną trudno opisać, zmierzyć czy porównywać.</a:t>
            </a:r>
          </a:p>
        </p:txBody>
      </p:sp>
      <p:pic>
        <p:nvPicPr>
          <p:cNvPr id="4" name="Obraz 3" descr="indekstt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000240"/>
            <a:ext cx="2953043" cy="371477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6143644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sami Niemcy ograniczyli zakres obowiązków ks. Góralika do szorowania podłogi i utrzymywania w porządku bloku mieszkalnego. Jednak i ta praca okazała się ponad siły kapłana, który z czasem nie był już w stanie ustać w czasie apelu. I zapewne już na tym etapie zakończyłoby się życie ks. Góralika w jednym z pieców krematoryjnych, gdyby nie wysiłek otaczających go kapłanów, którzy podjęli próbę ratowania życia współwięźnia. Księża gromadząc w warunkach obozowych kilkadziesiąt marek niemieckich, do których dołożyli odmówione sobie margarynę i chleb</a:t>
            </a:r>
            <a:r>
              <a:rPr lang="pl-PL" i="1" dirty="0"/>
              <a:t>, </a:t>
            </a:r>
            <a:r>
              <a:rPr lang="pl-PL" dirty="0"/>
              <a:t>przekupili personel obozowego szpitala, w zamian za udostępnienie łóżka i narzędzi do wykonania operacji na cierpiącym ks. Góraliku. Zabieg chirurgiczny przeprowadził potajemnie więzień, przedwojenny czeski lekarz, który bezinteresownie uczestniczył w tym ryzykownym dla siebie przedsięwzięciu. Sama operacja zakończyła się pomyślnie, jednak już po kilku dniach, gdy jeden z lekarzy – </a:t>
            </a:r>
            <a:r>
              <a:rPr lang="pl-PL" dirty="0" err="1"/>
              <a:t>SS-man</a:t>
            </a:r>
            <a:r>
              <a:rPr lang="pl-PL" dirty="0"/>
              <a:t>, dowiedział się o potajemnym zabiegu i dalszym pobycie na rewirze polskiego kapłana nakazał go wyrzucić z obiektu. Rozkaz wypełniono dosłownie. Ks. Góralik mając nogi opuchnięte po operacji o własnych siłach nie mógł zrobić kroku. Do baraku na plecach przeniósł go Żyd czeskiego pochodzenia, który skierowany w tym dniu do zamiatania otoczenia budynku szpitalnego, okazał się wybawicielem dla polskiego kapłana.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710733" y="0"/>
            <a:ext cx="5387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Cierpienie księdza </a:t>
            </a:r>
            <a:endParaRPr lang="pl-PL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Gwiazda 5-ramienna 5"/>
          <p:cNvSpPr/>
          <p:nvPr/>
        </p:nvSpPr>
        <p:spPr>
          <a:xfrm>
            <a:off x="7500958" y="357166"/>
            <a:ext cx="928694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. </a:t>
            </a:r>
            <a:r>
              <a:rPr lang="pl-PL" dirty="0" smtClean="0"/>
              <a:t>Wiosną </a:t>
            </a:r>
            <a:r>
              <a:rPr lang="pl-PL" dirty="0"/>
              <a:t>1942 r. księżom przebywającym w Buchenwaldzie odebrano prawa „Jeńców honorowych”, skierowano ich do pracy w kamieniołomie. Wskutek wyczerpującej pracy drastycznie pogorszył się stan zdrowia ks. Góralika. </a:t>
            </a:r>
            <a:r>
              <a:rPr lang="pl-PL" b="1" i="1" dirty="0"/>
              <a:t>Zaczęły coraz bardziej dokuczać żylaki, które stale się powiększały i krwawiły. A on zawsze cierpliwy, nikomu z kolegów się nie skarżył, nie chcąc swoim bólem i kłopotami innym przysparzać troski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14290"/>
            <a:ext cx="8229600" cy="4525963"/>
          </a:xfrm>
        </p:spPr>
        <p:txBody>
          <a:bodyPr/>
          <a:lstStyle/>
          <a:p>
            <a:r>
              <a:rPr lang="pl-PL" dirty="0"/>
              <a:t>W dojściu do sił umożliwiających lepszą egzystencję, przeszkodził ks. Góralikowi wyjazd do kolejnego obozu. 7 lipca 1942 r. kapłani po podróży w wagonach bydlęcych znaleźli się w Dachau. Tu większość księży skierowano do pracy na „</a:t>
            </a:r>
            <a:r>
              <a:rPr lang="pl-PL" dirty="0" err="1"/>
              <a:t>Plantażach</a:t>
            </a:r>
            <a:r>
              <a:rPr lang="pl-PL" dirty="0"/>
              <a:t>”, do których codziennie dochodzono 8 </a:t>
            </a:r>
            <a:r>
              <a:rPr lang="pl-PL" dirty="0" err="1"/>
              <a:t>km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4" name="Obraz 3" descr="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429000"/>
            <a:ext cx="378621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26 października 1942 r. ks. Góralik omdlał podczas pracy na </a:t>
            </a:r>
            <a:r>
              <a:rPr lang="pl-PL" b="1" dirty="0" err="1" smtClean="0"/>
              <a:t>plantażach</a:t>
            </a:r>
            <a:r>
              <a:rPr lang="pl-PL" b="1" dirty="0" smtClean="0"/>
              <a:t> i wkrótce potem zmarł w obozowym szpitalu.</a:t>
            </a:r>
            <a:endParaRPr lang="pl-PL" dirty="0"/>
          </a:p>
        </p:txBody>
      </p:sp>
      <p:pic>
        <p:nvPicPr>
          <p:cNvPr id="5" name="Obraz 4" descr="inde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452808"/>
            <a:ext cx="2428892" cy="3405192"/>
          </a:xfrm>
          <a:prstGeom prst="rect">
            <a:avLst/>
          </a:prstGeom>
        </p:spPr>
      </p:pic>
      <p:sp>
        <p:nvSpPr>
          <p:cNvPr id="6" name="Gwiazda 5-ramienna 5"/>
          <p:cNvSpPr/>
          <p:nvPr/>
        </p:nvSpPr>
        <p:spPr>
          <a:xfrm>
            <a:off x="1142976" y="4214818"/>
            <a:ext cx="1785950" cy="15716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Gwiazda 5-ramienna 6"/>
          <p:cNvSpPr/>
          <p:nvPr/>
        </p:nvSpPr>
        <p:spPr>
          <a:xfrm>
            <a:off x="6858016" y="4214818"/>
            <a:ext cx="1857388" cy="15001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Najpierw aresztowanie a potem śmierć ks. Góralika były ciosem dla najbliższych ale i dla orawskiej społeczności. Ks. Józef </a:t>
            </a:r>
            <a:r>
              <a:rPr lang="pl-PL" dirty="0" err="1"/>
              <a:t>Buroń</a:t>
            </a:r>
            <a:r>
              <a:rPr lang="pl-PL" dirty="0"/>
              <a:t>, wspominał, że jego aresztowanie wywołało </a:t>
            </a:r>
            <a:r>
              <a:rPr lang="pl-PL" b="1" i="1" dirty="0"/>
              <a:t>lament nie do opisania na całej Orawie</a:t>
            </a:r>
            <a:r>
              <a:rPr lang="pl-PL" dirty="0"/>
              <a:t>.</a:t>
            </a:r>
          </a:p>
        </p:txBody>
      </p:sp>
      <p:pic>
        <p:nvPicPr>
          <p:cNvPr id="5" name="Obraz 4" descr="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4286256"/>
            <a:ext cx="2500315" cy="21431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28604"/>
            <a:ext cx="728667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askerville Old Face" pitchFamily="18" charset="0"/>
              </a:rPr>
              <a:t>Koniec</a:t>
            </a:r>
          </a:p>
          <a:p>
            <a:pPr algn="ctr"/>
            <a:r>
              <a:rPr lang="pl-PL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askerville Old Face" pitchFamily="18" charset="0"/>
              </a:rPr>
              <a:t>Przygotowała :</a:t>
            </a:r>
          </a:p>
          <a:p>
            <a:pPr algn="ctr"/>
            <a:r>
              <a:rPr lang="pl-PL" sz="36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askerville Old Face" pitchFamily="18" charset="0"/>
              </a:rPr>
              <a:t>Gabriela Ślusarczyk</a:t>
            </a:r>
            <a:endParaRPr lang="pl-PL" sz="36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5" name="Obraz 4" descr="TABL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3337145"/>
            <a:ext cx="6858048" cy="3520855"/>
          </a:xfrm>
          <a:prstGeom prst="rect">
            <a:avLst/>
          </a:prstGeom>
        </p:spPr>
      </p:pic>
      <p:sp>
        <p:nvSpPr>
          <p:cNvPr id="6" name="Gwiazda 5-ramienna 5"/>
          <p:cNvSpPr/>
          <p:nvPr/>
        </p:nvSpPr>
        <p:spPr>
          <a:xfrm>
            <a:off x="6500826" y="500042"/>
            <a:ext cx="2000264" cy="121444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0" y="357166"/>
            <a:ext cx="5643602" cy="6072205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Ks. Jan Góralik (1889-1942) pochodził z miejscowości </a:t>
            </a:r>
            <a:r>
              <a:rPr lang="pl-PL" b="1" dirty="0" err="1" smtClean="0"/>
              <a:t>Chrość</a:t>
            </a:r>
            <a:r>
              <a:rPr lang="pl-PL" b="1" dirty="0" smtClean="0"/>
              <a:t> koło Krakowa. Od 1911 r. pracował na Żywiecczyźnie. W 1927 r. przybył do Podwilka na Orawie. Dla materialnego wsparcia mieszkańców Orawy założył </a:t>
            </a:r>
            <a:r>
              <a:rPr lang="pl-PL" b="1" i="1" dirty="0" smtClean="0"/>
              <a:t>Kasę Stefczyka</a:t>
            </a:r>
            <a:r>
              <a:rPr lang="pl-PL" b="1" dirty="0" smtClean="0"/>
              <a:t>, z której powstał późniejszy Bank Spółdzielczy w Jabłonce. Dzięki funduszom z kasy wspierał m.in. rozwój szkolnictwa, biblioteki i ochronę przeciwpożarową. Był szanowany jako kapłan i kaznodzieja. Prowadził kilka stowarzyszeń parafialnych. Od 1935 r. był dziekanem Orawy, a na rok przed wybuchem wojny został wybrany na radnego gminy i powiatu.</a:t>
            </a:r>
            <a:endParaRPr lang="pl-PL" dirty="0"/>
          </a:p>
        </p:txBody>
      </p:sp>
      <p:pic>
        <p:nvPicPr>
          <p:cNvPr id="7" name="Obraz 6" descr="eeeee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2285992"/>
            <a:ext cx="2643174" cy="3071834"/>
          </a:xfrm>
          <a:prstGeom prst="rect">
            <a:avLst/>
          </a:prstGeom>
        </p:spPr>
      </p:pic>
      <p:sp>
        <p:nvSpPr>
          <p:cNvPr id="8" name="Gwiazda 6-ramienna 7"/>
          <p:cNvSpPr/>
          <p:nvPr/>
        </p:nvSpPr>
        <p:spPr>
          <a:xfrm>
            <a:off x="6286512" y="5572140"/>
            <a:ext cx="1785950" cy="128586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Gwiazda 6-ramienna 8"/>
          <p:cNvSpPr/>
          <p:nvPr/>
        </p:nvSpPr>
        <p:spPr>
          <a:xfrm>
            <a:off x="6500826" y="857232"/>
            <a:ext cx="1357322" cy="100013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13 czerwca 1889 roku dom rodziny Góralików mieszkających we wsi </a:t>
            </a:r>
            <a:r>
              <a:rPr lang="pl-PL" dirty="0" err="1" smtClean="0"/>
              <a:t>Chrość</a:t>
            </a:r>
            <a:r>
              <a:rPr lang="pl-PL" dirty="0"/>
              <a:t> </a:t>
            </a:r>
            <a:r>
              <a:rPr lang="pl-PL" dirty="0" smtClean="0"/>
              <a:t>,,wypełniła radość z nowonarodzonego dziecka . Syn podczas chrztu ,16 czerwca 1889 roku , udzielonego przez ks. </a:t>
            </a:r>
            <a:r>
              <a:rPr lang="pl-PL" dirty="0" err="1" smtClean="0"/>
              <a:t>Chryzostama</a:t>
            </a:r>
            <a:r>
              <a:rPr lang="pl-PL" dirty="0" smtClean="0"/>
              <a:t> </a:t>
            </a:r>
            <a:r>
              <a:rPr lang="pl-PL" dirty="0" err="1" smtClean="0"/>
              <a:t>Krajgera</a:t>
            </a:r>
            <a:r>
              <a:rPr lang="pl-PL" dirty="0" smtClean="0"/>
              <a:t> , w kościele parafialnym w Brzezie , otrzymał imię – Jan . Miał cztery siostry . W 1907 r. ukończył gimnazjum św. Anny w Krakowie .Jan Góralik , utwierdzony o powołaniu prze Boga do kapłaństwa , rozpoczął studia na Wydziale Teologicznym Uniwersytetu </a:t>
            </a:r>
            <a:r>
              <a:rPr lang="pl-PL" dirty="0" err="1" smtClean="0"/>
              <a:t>Jagielońskiego</a:t>
            </a:r>
            <a:r>
              <a:rPr lang="pl-PL" dirty="0" smtClean="0"/>
              <a:t> . Święcenia kapłańskie otrzymał 22 października 1911 r. 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-166559" y="500042"/>
            <a:ext cx="8959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DZIECIŃSTWO I LATA SZKOLNE </a:t>
            </a:r>
            <a:endParaRPr lang="pl-P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7 -0.02313 -0.00816 -0.0377 -0.02309 -0.05134 C -0.02864 -0.06221 -0.025 -0.05551 -0.03541 -0.06984 C -0.03663 -0.07169 -0.03715 -0.07424 -0.03854 -0.07586 C -0.03975 -0.07724 -0.04166 -0.07701 -0.04305 -0.07794 C -0.04635 -0.08025 -0.0493 -0.08326 -0.05243 -0.08603 C -0.05277 -0.08626 -0.06128 -0.09413 -0.06163 -0.09436 C -0.07552 -0.09898 -0.06996 -0.09667 -0.07847 -0.1006 C -0.09652 -0.09945 -0.11232 -0.10014 -0.12934 -0.09436 C -0.14218 -0.08557 -0.1493 -0.08025 -0.1585 -0.06568 C -0.15989 -0.06337 -0.1618 -0.06175 -0.16319 -0.05944 C -0.16545 -0.05551 -0.16927 -0.04718 -0.16927 -0.04718 C -0.16979 -0.0444 -0.17031 -0.04186 -0.17083 -0.03909 C -0.17187 -0.03492 -0.17395 -0.0266 -0.17395 -0.0266 C -0.17257 -0.0111 -0.17309 0.00509 -0.16614 0.01827 C -0.16423 0.02983 -0.16128 0.04278 -0.15694 0.05319 C -0.1552 0.05735 -0.15086 0.06545 -0.15086 0.06545 C -0.14774 0.07794 -0.14045 0.08719 -0.13541 0.09829 C -0.13125 0.10777 -0.1283 0.11841 -0.12309 0.12696 C -0.12048 0.13113 -0.11649 0.13298 -0.11389 0.13714 C -0.10295 0.15425 -0.09357 0.16605 -0.07847 0.17622 C -0.07656 0.17761 -0.07569 0.18062 -0.07395 0.18224 C -0.07257 0.18339 -0.07083 0.18362 -0.06927 0.18432 C -0.05937 0.1938 -0.05 0.19843 -0.0401 0.20698 C -0.0335 0.21276 -0.0276 0.22086 -0.02014 0.2234 C -0.01128 0.23103 -0.00468 0.23566 0.00452 0.24167 C 0.01441 0.25486 0.00417 0.24306 0.01372 0.25 C 0.02066 0.25509 0.025 0.2611 0.0323 0.26434 C 0.03386 0.26572 0.03559 0.26688 0.03681 0.2685 C 0.03802 0.27012 0.03855 0.27289 0.03993 0.27451 C 0.05122 0.2877 0.06545 0.30041 0.07986 0.30527 C 0.0882 0.28885 0.09514 0.27266 0.10295 0.25601 C 0.10486 0.25185 0.10973 0.25139 0.11233 0.24792 C 0.11927 0.2382 0.12726 0.23173 0.13681 0.22733 C 0.13837 0.22525 0.13959 0.22271 0.1415 0.22132 C 0.14427 0.21924 0.1507 0.21716 0.1507 0.21716 C 0.15591 0.21184 0.1599 0.20768 0.16615 0.2049 C 0.17587 0.19611 0.18559 0.19033 0.19532 0.18224 C 0.20434 0.17461 0.21285 0.16443 0.22309 0.1598 C 0.23455 0.14917 0.24723 0.14015 0.25834 0.12905 C 0.26806 0.11933 0.27709 0.10869 0.28768 0.10037 C 0.30052 0.07747 0.31407 0.05735 0.31841 0.02868 C 0.31789 0.01295 0.3191 -0.01943 0.31372 -0.03909 C 0.30625 -0.06638 0.29045 -0.08465 0.2691 -0.09228 C 0.26407 -0.09413 0.25868 -0.09436 0.25382 -0.09644 C 0.24098 -0.10222 0.22709 -0.1043 0.21372 -0.10662 C 0.19879 -0.10569 0.18334 -0.1087 0.1691 -0.10245 C 0.16007 -0.09852 0.15243 -0.09066 0.14306 -0.08811 C 0.13247 -0.07886 0.12118 -0.07493 0.1092 -0.06984 C 0.09497 -0.0636 0.10747 -0.06823 0.09532 -0.06152 C 0.08368 -0.05527 0.0717 -0.05042 0.0599 -0.0451 C 0.05139 -0.04117 0.04254 -0.03885 0.03386 -0.03492 C 0.02882 -0.03261 0.01997 -0.02475 0.01997 -0.02475 C 0.0165 -0.01064 0.02136 -0.0259 0.01372 -0.01434 C 0.00382 0.00069 0.01007 0.00879 0 0 Z " pathEditMode="relative" ptsTypes="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428604"/>
            <a:ext cx="7143800" cy="207170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Pierwszym miejscem w które został skierowany młody kapłan była parafia w Rychwałdzie. Dążył do tego by wiara wyznawana przez wiernych nie była tylko rutynowym kultywowaniem tradycji , pragną jej potwierdzenia przykładnym życiem. </a:t>
            </a:r>
            <a:endParaRPr lang="pl-PL" dirty="0"/>
          </a:p>
        </p:txBody>
      </p:sp>
      <p:pic>
        <p:nvPicPr>
          <p:cNvPr id="4" name="Obraz 3" descr="Założyciele Kasy Stefczyka na miejscach siedzących Rada Nadzorcza. Od lewej Tomasz Surma z Podsarnia, nastepnie Podwilczanie, Józef Koziana, Józef Pałdia, Józef Oskwarek, Maria Karpińska (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478989"/>
            <a:ext cx="6186904" cy="437901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/>
          <a:lstStyle/>
          <a:p>
            <a:r>
              <a:rPr lang="pl-PL" dirty="0" smtClean="0"/>
              <a:t>Podjął szeroko zakrajaną działalność społeczno – polityczną , której celem było podniesienie poziomu życia obywateli zarówno na płaszczyźnie materialnej jak i moralnej. Ksiądz Góralik stał się osobą popularną i cenioną .</a:t>
            </a:r>
            <a:endParaRPr lang="pl-PL" dirty="0"/>
          </a:p>
        </p:txBody>
      </p:sp>
      <p:pic>
        <p:nvPicPr>
          <p:cNvPr id="4" name="Obraz 3" descr="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143248"/>
            <a:ext cx="5357850" cy="3390911"/>
          </a:xfrm>
          <a:prstGeom prst="rect">
            <a:avLst/>
          </a:prstGeom>
        </p:spPr>
      </p:pic>
      <p:sp>
        <p:nvSpPr>
          <p:cNvPr id="5" name="Gwiazda 4-ramienna 4"/>
          <p:cNvSpPr/>
          <p:nvPr/>
        </p:nvSpPr>
        <p:spPr>
          <a:xfrm>
            <a:off x="785786" y="4214818"/>
            <a:ext cx="1214446" cy="128588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Gwiazda 4-ramienna 5"/>
          <p:cNvSpPr/>
          <p:nvPr/>
        </p:nvSpPr>
        <p:spPr>
          <a:xfrm>
            <a:off x="7715272" y="4071942"/>
            <a:ext cx="1214446" cy="135732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Dzięki swej niezłomności , </a:t>
            </a:r>
            <a:r>
              <a:rPr lang="pl-PL" dirty="0" err="1" smtClean="0"/>
              <a:t>wstrzemieżliwości</a:t>
            </a:r>
            <a:r>
              <a:rPr lang="pl-PL" dirty="0" smtClean="0"/>
              <a:t>  i roztropności skutecznie uniemożliwił wszelkie próby kompromitacji swojej osoby . Okres spędzony w </a:t>
            </a:r>
            <a:r>
              <a:rPr lang="pl-PL" dirty="0" err="1" smtClean="0"/>
              <a:t>Cięcińskiej</a:t>
            </a:r>
            <a:r>
              <a:rPr lang="pl-PL" dirty="0" smtClean="0"/>
              <a:t> parafii (1919-1923) był dla księdza okresem zdobywania nowych umiejętności działacza politycznego  ,organizatora .  Ksiądz nie bał się trudnych wyzwań i takie też podejmował wśród parafian .</a:t>
            </a:r>
            <a:endParaRPr lang="pl-PL" dirty="0"/>
          </a:p>
        </p:txBody>
      </p:sp>
      <p:sp>
        <p:nvSpPr>
          <p:cNvPr id="4" name="Gwiazda 5-ramienna 3"/>
          <p:cNvSpPr/>
          <p:nvPr/>
        </p:nvSpPr>
        <p:spPr>
          <a:xfrm>
            <a:off x="1357290" y="642918"/>
            <a:ext cx="1285884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Gwiazda 5-ramienna 5"/>
          <p:cNvSpPr/>
          <p:nvPr/>
        </p:nvSpPr>
        <p:spPr>
          <a:xfrm>
            <a:off x="3571868" y="571480"/>
            <a:ext cx="1428760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Gwiazda 5-ramienna 6"/>
          <p:cNvSpPr/>
          <p:nvPr/>
        </p:nvSpPr>
        <p:spPr>
          <a:xfrm>
            <a:off x="6000760" y="571480"/>
            <a:ext cx="1428760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Podwilk do którego skierowana księdza Jana Góralika różnił się od miejscowości gdzie wcześniej przebywał . Zważywszy na dotychczasową postawę i osiągnięcia księdza , Kuria Metropolitarna powierzyła mu 21 kwietnia 1927 pełnienie funkcji Administratora w Podwilku , by po niespełna roku mianować go miejscowym proboszczem .  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14282" y="0"/>
            <a:ext cx="89297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KSIĄDZ GÓRALIK W PODWILKU </a:t>
            </a:r>
            <a:endParaRPr lang="pl-PL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5043509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Ksiądz Jan Góralik założył 1 października 1928 r. ,, Kasę Stefczyka ,, ,a w 1930 roku jednostkę Ochotniczej Straży Pożarnej . Starał się także o stworzenie mleczarni udziałowej .  Uposażył parafialne biblioteki by </a:t>
            </a:r>
            <a:r>
              <a:rPr lang="pl-PL" dirty="0" err="1" smtClean="0"/>
              <a:t>Podwilczanie</a:t>
            </a:r>
            <a:r>
              <a:rPr lang="pl-PL" dirty="0" smtClean="0"/>
              <a:t> mogli sięgać po właściwe książki . Ksiądz </a:t>
            </a:r>
            <a:r>
              <a:rPr lang="pl-PL" dirty="0"/>
              <a:t>J</a:t>
            </a:r>
            <a:r>
              <a:rPr lang="pl-PL" dirty="0" smtClean="0"/>
              <a:t>an umiał łączyć misję duszpasterską z rolą prekursora kapitalizmu .</a:t>
            </a:r>
            <a:endParaRPr lang="pl-PL" dirty="0"/>
          </a:p>
        </p:txBody>
      </p:sp>
      <p:pic>
        <p:nvPicPr>
          <p:cNvPr id="5" name="Obraz 4" descr="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714488"/>
            <a:ext cx="3143272" cy="492922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14876" y="2071678"/>
            <a:ext cx="4229072" cy="3454393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Innego rodzaju wyróżnieniem jest nominacja na dziekana  dekanatu Orawskiego ,którą ksiądz Jan otrzymał 10 października 1935 roku </a:t>
            </a:r>
            <a:endParaRPr lang="pl-PL" dirty="0"/>
          </a:p>
        </p:txBody>
      </p:sp>
      <p:pic>
        <p:nvPicPr>
          <p:cNvPr id="4" name="Obraz 3" descr="Kopia (2) htr 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928670"/>
            <a:ext cx="3276600" cy="4743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1021</Words>
  <Application>Microsoft Office PowerPoint</Application>
  <PresentationFormat>Pokaz na ekranie (4:3)</PresentationFormat>
  <Paragraphs>25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MĘCZEŃSTWO KSIĘDZA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Magda-Gabi</dc:creator>
  <cp:lastModifiedBy>Magda-Gabi</cp:lastModifiedBy>
  <cp:revision>23</cp:revision>
  <dcterms:created xsi:type="dcterms:W3CDTF">2015-05-21T16:10:22Z</dcterms:created>
  <dcterms:modified xsi:type="dcterms:W3CDTF">2015-05-21T19:56:04Z</dcterms:modified>
</cp:coreProperties>
</file>